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xls" ContentType="application/vnd.ms-exce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58" r:id="rId4"/>
    <p:sldId id="264" r:id="rId5"/>
  </p:sldIdLst>
  <p:sldSz cx="9144000" cy="6858000" type="screen4x3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BF0FF"/>
    <a:srgbClr val="EEEAF2"/>
    <a:srgbClr val="FAF0F0"/>
    <a:srgbClr val="F2F6EA"/>
    <a:srgbClr val="F8EDEC"/>
    <a:srgbClr val="ECF1F8"/>
    <a:srgbClr val="FFFF99"/>
    <a:srgbClr val="F7F9F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454" y="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plotArea>
      <c:layout>
        <c:manualLayout>
          <c:layoutTarget val="inner"/>
          <c:xMode val="edge"/>
          <c:yMode val="edge"/>
          <c:x val="6.7022069271062912E-2"/>
          <c:y val="8.5357349889522774E-2"/>
          <c:w val="0.85989581818303951"/>
          <c:h val="0.80767039965050591"/>
        </c:manualLayout>
      </c:layout>
      <c:barChart>
        <c:barDir val="bar"/>
        <c:grouping val="clustered"/>
        <c:ser>
          <c:idx val="0"/>
          <c:order val="0"/>
          <c:dPt>
            <c:idx val="17"/>
            <c:spPr>
              <a:solidFill>
                <a:schemeClr val="accent2"/>
              </a:solidFill>
            </c:spPr>
          </c:dPt>
          <c:val>
            <c:numRef>
              <c:f>'primary - per pupil'!$F$47:$F$79</c:f>
              <c:numCache>
                <c:formatCode>_-"£"* #,##0_-;\-"£"* #,##0_-;_-"£"* "-"??_-;_-@_-</c:formatCode>
                <c:ptCount val="33"/>
                <c:pt idx="0">
                  <c:v>8976.3567974207326</c:v>
                </c:pt>
                <c:pt idx="1">
                  <c:v>8041.6116248348781</c:v>
                </c:pt>
                <c:pt idx="2">
                  <c:v>7946.3307776560787</c:v>
                </c:pt>
                <c:pt idx="3">
                  <c:v>6119.5840554592723</c:v>
                </c:pt>
                <c:pt idx="4">
                  <c:v>5790.3558052434455</c:v>
                </c:pt>
                <c:pt idx="5">
                  <c:v>5434.83593989574</c:v>
                </c:pt>
                <c:pt idx="6">
                  <c:v>5421.5476699444207</c:v>
                </c:pt>
                <c:pt idx="7">
                  <c:v>5397.8739559605165</c:v>
                </c:pt>
                <c:pt idx="8">
                  <c:v>5300.5997883100054</c:v>
                </c:pt>
                <c:pt idx="9">
                  <c:v>5068.5116851168514</c:v>
                </c:pt>
                <c:pt idx="10">
                  <c:v>5036.2470557445668</c:v>
                </c:pt>
                <c:pt idx="11">
                  <c:v>4974.6634996041203</c:v>
                </c:pt>
                <c:pt idx="12">
                  <c:v>4956.672190271961</c:v>
                </c:pt>
                <c:pt idx="13">
                  <c:v>4922.9977957384244</c:v>
                </c:pt>
                <c:pt idx="14">
                  <c:v>4885.2937954205154</c:v>
                </c:pt>
                <c:pt idx="15">
                  <c:v>4834.1056533827614</c:v>
                </c:pt>
                <c:pt idx="16">
                  <c:v>4815.9380333464587</c:v>
                </c:pt>
                <c:pt idx="17">
                  <c:v>4813.6820956930624</c:v>
                </c:pt>
                <c:pt idx="18">
                  <c:v>4783.4181313598547</c:v>
                </c:pt>
                <c:pt idx="19">
                  <c:v>4754.1992187500027</c:v>
                </c:pt>
                <c:pt idx="20">
                  <c:v>4748.9375978528287</c:v>
                </c:pt>
                <c:pt idx="21">
                  <c:v>4746.1928934010193</c:v>
                </c:pt>
                <c:pt idx="22">
                  <c:v>4709.8908369169703</c:v>
                </c:pt>
                <c:pt idx="23">
                  <c:v>4637.9121073692413</c:v>
                </c:pt>
                <c:pt idx="24">
                  <c:v>4485.0364963503644</c:v>
                </c:pt>
                <c:pt idx="25">
                  <c:v>4472.4386949293403</c:v>
                </c:pt>
                <c:pt idx="26">
                  <c:v>4420.4629220109127</c:v>
                </c:pt>
                <c:pt idx="27">
                  <c:v>4405.0024642681155</c:v>
                </c:pt>
                <c:pt idx="28">
                  <c:v>4398.6240786240814</c:v>
                </c:pt>
                <c:pt idx="29">
                  <c:v>4392.2227556409025</c:v>
                </c:pt>
                <c:pt idx="30">
                  <c:v>4343.0203498750443</c:v>
                </c:pt>
                <c:pt idx="31">
                  <c:v>4220.3708049753604</c:v>
                </c:pt>
                <c:pt idx="32">
                  <c:v>4097.0775095298604</c:v>
                </c:pt>
              </c:numCache>
            </c:numRef>
          </c:val>
        </c:ser>
        <c:axId val="116020352"/>
        <c:axId val="116021888"/>
      </c:barChart>
      <c:catAx>
        <c:axId val="116020352"/>
        <c:scaling>
          <c:orientation val="minMax"/>
        </c:scaling>
        <c:delete val="1"/>
        <c:axPos val="l"/>
        <c:tickLblPos val="none"/>
        <c:crossAx val="116021888"/>
        <c:crosses val="autoZero"/>
        <c:auto val="1"/>
        <c:lblAlgn val="ctr"/>
        <c:lblOffset val="100"/>
      </c:catAx>
      <c:valAx>
        <c:axId val="116021888"/>
        <c:scaling>
          <c:orientation val="minMax"/>
        </c:scaling>
        <c:axPos val="b"/>
        <c:majorGridlines/>
        <c:numFmt formatCode="_-&quot;£&quot;* #,##0_-;\-&quot;£&quot;* #,##0_-;_-&quot;£&quot;* &quot;-&quot;??_-;_-@_-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16020352"/>
        <c:crosses val="autoZero"/>
        <c:crossBetween val="between"/>
      </c:valAx>
      <c:spPr>
        <a:noFill/>
      </c:spPr>
    </c:plotArea>
    <c:plotVisOnly val="1"/>
    <c:dispBlanksAs val="gap"/>
  </c:chart>
  <c:externalData r:id="rId1"/>
  <c:userShapes r:id="rId2"/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34F4-1D5D-47B3-B243-7AC99394F717}" type="doc">
      <dgm:prSet loTypeId="urn:microsoft.com/office/officeart/2005/8/layout/list1" loCatId="list" qsTypeId="urn:microsoft.com/office/officeart/2005/8/quickstyle/simple1#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E6C3FC43-A8C1-4198-8C40-6EF4C438DD4D}">
      <dgm:prSet phldrT="[Text]" custT="1"/>
      <dgm:spPr/>
      <dgm:t>
        <a:bodyPr/>
        <a:lstStyle/>
        <a:p>
          <a:r>
            <a:rPr lang="en-GB" sz="1200" b="1" dirty="0" smtClean="0"/>
            <a:t>Pupils</a:t>
          </a:r>
          <a:endParaRPr lang="en-GB" sz="1200" b="1" dirty="0"/>
        </a:p>
      </dgm:t>
    </dgm:pt>
    <dgm:pt modelId="{7AAB8BA1-381C-44EB-8B31-2A03ACBAF0C5}" type="parTrans" cxnId="{5588E54C-0310-49F9-8E98-14E04BCBB67F}">
      <dgm:prSet/>
      <dgm:spPr/>
      <dgm:t>
        <a:bodyPr/>
        <a:lstStyle/>
        <a:p>
          <a:endParaRPr lang="en-GB"/>
        </a:p>
      </dgm:t>
    </dgm:pt>
    <dgm:pt modelId="{F40B6A64-72E9-4679-94F3-6183952200BE}" type="sibTrans" cxnId="{5588E54C-0310-49F9-8E98-14E04BCBB67F}">
      <dgm:prSet/>
      <dgm:spPr/>
      <dgm:t>
        <a:bodyPr/>
        <a:lstStyle/>
        <a:p>
          <a:endParaRPr lang="en-GB"/>
        </a:p>
      </dgm:t>
    </dgm:pt>
    <dgm:pt modelId="{9FC9FCDA-CC3B-4AE4-8589-A00C099E835F}">
      <dgm:prSet phldrT="[Text]" custT="1"/>
      <dgm:spPr/>
      <dgm:t>
        <a:bodyPr/>
        <a:lstStyle/>
        <a:p>
          <a:r>
            <a:rPr lang="en-GB" sz="1200" b="1" dirty="0" smtClean="0"/>
            <a:t>Teachers</a:t>
          </a:r>
          <a:endParaRPr lang="en-GB" sz="1200" b="1" dirty="0"/>
        </a:p>
      </dgm:t>
    </dgm:pt>
    <dgm:pt modelId="{355F7844-B8B6-4842-B44B-1BDF780C0138}" type="parTrans" cxnId="{3FDB760F-E526-4538-BA7B-27B1EA09C61D}">
      <dgm:prSet/>
      <dgm:spPr/>
      <dgm:t>
        <a:bodyPr/>
        <a:lstStyle/>
        <a:p>
          <a:endParaRPr lang="en-GB"/>
        </a:p>
      </dgm:t>
    </dgm:pt>
    <dgm:pt modelId="{33382190-85CC-4FCB-8C08-18FB46E5D3D5}" type="sibTrans" cxnId="{3FDB760F-E526-4538-BA7B-27B1EA09C61D}">
      <dgm:prSet/>
      <dgm:spPr/>
      <dgm:t>
        <a:bodyPr/>
        <a:lstStyle/>
        <a:p>
          <a:endParaRPr lang="en-GB"/>
        </a:p>
      </dgm:t>
    </dgm:pt>
    <dgm:pt modelId="{14D76779-620A-4677-BDA8-61D128DDD061}">
      <dgm:prSet phldrT="[Text]" custT="1"/>
      <dgm:spPr/>
      <dgm:t>
        <a:bodyPr/>
        <a:lstStyle/>
        <a:p>
          <a:r>
            <a:rPr lang="en-GB" sz="1200" b="1" dirty="0" smtClean="0"/>
            <a:t>Schools</a:t>
          </a:r>
          <a:endParaRPr lang="en-GB" sz="1200" b="1" dirty="0"/>
        </a:p>
      </dgm:t>
    </dgm:pt>
    <dgm:pt modelId="{358F439B-1847-45CD-AB0D-AA54028460D7}" type="parTrans" cxnId="{1458EFD9-10FD-477D-9038-B3EA76BA5C96}">
      <dgm:prSet/>
      <dgm:spPr/>
      <dgm:t>
        <a:bodyPr/>
        <a:lstStyle/>
        <a:p>
          <a:endParaRPr lang="en-GB"/>
        </a:p>
      </dgm:t>
    </dgm:pt>
    <dgm:pt modelId="{E86D3A9B-EAD8-44E8-A88C-AB528D41551D}" type="sibTrans" cxnId="{1458EFD9-10FD-477D-9038-B3EA76BA5C96}">
      <dgm:prSet/>
      <dgm:spPr/>
      <dgm:t>
        <a:bodyPr/>
        <a:lstStyle/>
        <a:p>
          <a:endParaRPr lang="en-GB"/>
        </a:p>
      </dgm:t>
    </dgm:pt>
    <dgm:pt modelId="{187C3AA2-3FBF-46DF-99CB-B2A0CF2E7339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5715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  <a:tabLst/>
            <a:defRPr/>
          </a:pPr>
          <a:endParaRPr lang="en-GB" sz="500" dirty="0"/>
        </a:p>
      </dgm:t>
    </dgm:pt>
    <dgm:pt modelId="{C37F3D72-CE68-4DF6-831F-A5BD94748FC0}" type="parTrans" cxnId="{CDE62550-845A-4885-94F4-3E40A66C3341}">
      <dgm:prSet/>
      <dgm:spPr/>
      <dgm:t>
        <a:bodyPr/>
        <a:lstStyle/>
        <a:p>
          <a:endParaRPr lang="en-GB"/>
        </a:p>
      </dgm:t>
    </dgm:pt>
    <dgm:pt modelId="{EE26667B-5EDE-4C77-9A23-A5DA84DC4843}" type="sibTrans" cxnId="{CDE62550-845A-4885-94F4-3E40A66C3341}">
      <dgm:prSet/>
      <dgm:spPr/>
      <dgm:t>
        <a:bodyPr/>
        <a:lstStyle/>
        <a:p>
          <a:endParaRPr lang="en-GB"/>
        </a:p>
      </dgm:t>
    </dgm:pt>
    <dgm:pt modelId="{95029BD0-B397-41B9-8FD0-1B4E267309A3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dirty="0" smtClean="0"/>
            <a:t>Secondary - 361</a:t>
          </a:r>
        </a:p>
      </dgm:t>
    </dgm:pt>
    <dgm:pt modelId="{4705990A-F9E4-4E32-9182-87CCD3870EEB}" type="parTrans" cxnId="{F81AA05E-13C6-4F9B-92ED-46AFBAAB40CF}">
      <dgm:prSet/>
      <dgm:spPr/>
      <dgm:t>
        <a:bodyPr/>
        <a:lstStyle/>
        <a:p>
          <a:endParaRPr lang="en-GB"/>
        </a:p>
      </dgm:t>
    </dgm:pt>
    <dgm:pt modelId="{63B21F0C-54F6-4DCA-A2FC-5E0C291B1ADE}" type="sibTrans" cxnId="{F81AA05E-13C6-4F9B-92ED-46AFBAAB40CF}">
      <dgm:prSet/>
      <dgm:spPr/>
      <dgm:t>
        <a:bodyPr/>
        <a:lstStyle/>
        <a:p>
          <a:endParaRPr lang="en-GB"/>
        </a:p>
      </dgm:t>
    </dgm:pt>
    <dgm:pt modelId="{A9131CB5-CB19-4CED-8ED6-2AA0B903B880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dirty="0" smtClean="0"/>
            <a:t>Special - 144 </a:t>
          </a:r>
        </a:p>
      </dgm:t>
    </dgm:pt>
    <dgm:pt modelId="{B0D7BCA2-F1AA-436F-A48B-3299F7C53186}" type="parTrans" cxnId="{84E83261-A4CE-4E4A-A380-E295071EBFFF}">
      <dgm:prSet/>
      <dgm:spPr/>
      <dgm:t>
        <a:bodyPr/>
        <a:lstStyle/>
        <a:p>
          <a:endParaRPr lang="en-GB"/>
        </a:p>
      </dgm:t>
    </dgm:pt>
    <dgm:pt modelId="{DAF816D3-1554-4BAC-9721-57BDEBE6B05F}" type="sibTrans" cxnId="{84E83261-A4CE-4E4A-A380-E295071EBFFF}">
      <dgm:prSet/>
      <dgm:spPr/>
      <dgm:t>
        <a:bodyPr/>
        <a:lstStyle/>
        <a:p>
          <a:endParaRPr lang="en-GB"/>
        </a:p>
      </dgm:t>
    </dgm:pt>
    <dgm:pt modelId="{79423311-5E4B-4E04-865C-2FCBCEFC66DE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dirty="0" smtClean="0"/>
            <a:t>Secondary - 23,000</a:t>
          </a:r>
          <a:endParaRPr lang="en-GB" sz="1200" dirty="0"/>
        </a:p>
      </dgm:t>
    </dgm:pt>
    <dgm:pt modelId="{651E1912-0D35-46D1-A2AC-AFC2E5AAF6C8}" type="parTrans" cxnId="{56F9751B-BAAB-43F1-9C19-2EA40C07FF8D}">
      <dgm:prSet/>
      <dgm:spPr/>
      <dgm:t>
        <a:bodyPr/>
        <a:lstStyle/>
        <a:p>
          <a:endParaRPr lang="en-GB"/>
        </a:p>
      </dgm:t>
    </dgm:pt>
    <dgm:pt modelId="{9DA159CA-6537-44C3-9938-7328F52321B7}" type="sibTrans" cxnId="{56F9751B-BAAB-43F1-9C19-2EA40C07FF8D}">
      <dgm:prSet/>
      <dgm:spPr/>
      <dgm:t>
        <a:bodyPr/>
        <a:lstStyle/>
        <a:p>
          <a:endParaRPr lang="en-GB"/>
        </a:p>
      </dgm:t>
    </dgm:pt>
    <dgm:pt modelId="{467398FA-F8F6-417D-A3AF-360A583D6B52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dirty="0" smtClean="0"/>
            <a:t>Special - 1,900</a:t>
          </a:r>
          <a:endParaRPr lang="en-GB" sz="1200" dirty="0"/>
        </a:p>
      </dgm:t>
    </dgm:pt>
    <dgm:pt modelId="{C7C1327A-F4E4-4E5E-AA9B-624F78418A6D}" type="parTrans" cxnId="{8CB683E8-6CD8-4A9F-BB8F-1DB9EF519F4F}">
      <dgm:prSet/>
      <dgm:spPr/>
      <dgm:t>
        <a:bodyPr/>
        <a:lstStyle/>
        <a:p>
          <a:endParaRPr lang="en-GB"/>
        </a:p>
      </dgm:t>
    </dgm:pt>
    <dgm:pt modelId="{C672AEF6-CBC4-46CD-9719-8A3D6C1FAA61}" type="sibTrans" cxnId="{8CB683E8-6CD8-4A9F-BB8F-1DB9EF519F4F}">
      <dgm:prSet/>
      <dgm:spPr/>
      <dgm:t>
        <a:bodyPr/>
        <a:lstStyle/>
        <a:p>
          <a:endParaRPr lang="en-GB"/>
        </a:p>
      </dgm:t>
    </dgm:pt>
    <dgm:pt modelId="{CB14E2EE-D58E-4A38-AAC7-2640DFF24211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5715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  <a:tabLst/>
            <a:defRPr/>
          </a:pPr>
          <a:r>
            <a:rPr lang="en-GB" sz="1200" dirty="0" smtClean="0"/>
            <a:t>Secondary - 282,000</a:t>
          </a:r>
          <a:endParaRPr lang="en-GB" sz="1200" dirty="0"/>
        </a:p>
      </dgm:t>
    </dgm:pt>
    <dgm:pt modelId="{93D85B65-CFD9-4DAF-BFC3-B52CB079B5D8}" type="parTrans" cxnId="{344CE20B-BC3B-48A5-B20B-85A0514D646A}">
      <dgm:prSet/>
      <dgm:spPr/>
      <dgm:t>
        <a:bodyPr/>
        <a:lstStyle/>
        <a:p>
          <a:endParaRPr lang="en-GB"/>
        </a:p>
      </dgm:t>
    </dgm:pt>
    <dgm:pt modelId="{1081609C-6DBC-498A-B321-F25BCC56FED5}" type="sibTrans" cxnId="{344CE20B-BC3B-48A5-B20B-85A0514D646A}">
      <dgm:prSet/>
      <dgm:spPr/>
      <dgm:t>
        <a:bodyPr/>
        <a:lstStyle/>
        <a:p>
          <a:endParaRPr lang="en-GB"/>
        </a:p>
      </dgm:t>
    </dgm:pt>
    <dgm:pt modelId="{57C8F221-0B91-4B9F-804B-5FA53C0F3948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5715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  <a:tabLst/>
            <a:defRPr/>
          </a:pPr>
          <a:r>
            <a:rPr lang="en-GB" sz="1200" dirty="0" smtClean="0"/>
            <a:t>Special - 7,000</a:t>
          </a:r>
          <a:endParaRPr lang="en-GB" sz="1200" dirty="0"/>
        </a:p>
      </dgm:t>
    </dgm:pt>
    <dgm:pt modelId="{04AF402E-0699-452C-A8A6-2093CAAD4133}" type="parTrans" cxnId="{6D7C73F9-4224-496F-8D5E-5811082CE3D3}">
      <dgm:prSet/>
      <dgm:spPr/>
      <dgm:t>
        <a:bodyPr/>
        <a:lstStyle/>
        <a:p>
          <a:endParaRPr lang="en-GB"/>
        </a:p>
      </dgm:t>
    </dgm:pt>
    <dgm:pt modelId="{F716B6C9-52D5-4013-949A-E2B47040E3C8}" type="sibTrans" cxnId="{6D7C73F9-4224-496F-8D5E-5811082CE3D3}">
      <dgm:prSet/>
      <dgm:spPr/>
      <dgm:t>
        <a:bodyPr/>
        <a:lstStyle/>
        <a:p>
          <a:endParaRPr lang="en-GB"/>
        </a:p>
      </dgm:t>
    </dgm:pt>
    <dgm:pt modelId="{71414316-0A7E-4752-A876-F97C190295ED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dirty="0" smtClean="0"/>
            <a:t>Primary - 23,500</a:t>
          </a:r>
          <a:endParaRPr lang="en-GB" sz="1200" dirty="0"/>
        </a:p>
      </dgm:t>
    </dgm:pt>
    <dgm:pt modelId="{5107F6BF-9072-4911-B477-2F5389E77847}" type="parTrans" cxnId="{40ED323A-FC6D-4218-BB2F-2CFDA44E3FAE}">
      <dgm:prSet/>
      <dgm:spPr/>
      <dgm:t>
        <a:bodyPr/>
        <a:lstStyle/>
        <a:p>
          <a:endParaRPr lang="en-GB"/>
        </a:p>
      </dgm:t>
    </dgm:pt>
    <dgm:pt modelId="{9DCAF632-B53F-4E06-9C1D-05B8CC8AB7A3}" type="sibTrans" cxnId="{40ED323A-FC6D-4218-BB2F-2CFDA44E3FAE}">
      <dgm:prSet/>
      <dgm:spPr/>
      <dgm:t>
        <a:bodyPr/>
        <a:lstStyle/>
        <a:p>
          <a:endParaRPr lang="en-GB"/>
        </a:p>
      </dgm:t>
    </dgm:pt>
    <dgm:pt modelId="{90C08714-1BC4-4AEA-A4F1-54D6CCA5BEE9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5715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  <a:tabLst/>
            <a:defRPr/>
          </a:pPr>
          <a:r>
            <a:rPr lang="en-GB" sz="1200" dirty="0" smtClean="0"/>
            <a:t>Primary - 391,000</a:t>
          </a:r>
          <a:endParaRPr lang="en-GB" sz="1200" dirty="0"/>
        </a:p>
      </dgm:t>
    </dgm:pt>
    <dgm:pt modelId="{747CFDAD-A1C7-4645-96B6-417ED5AA3061}" type="parTrans" cxnId="{C92569D4-EDA1-41ED-87F4-9906DB4C7DAE}">
      <dgm:prSet/>
      <dgm:spPr/>
      <dgm:t>
        <a:bodyPr/>
        <a:lstStyle/>
        <a:p>
          <a:endParaRPr lang="en-GB"/>
        </a:p>
      </dgm:t>
    </dgm:pt>
    <dgm:pt modelId="{EEACA6CD-6A5C-4961-A062-BE533F062E45}" type="sibTrans" cxnId="{C92569D4-EDA1-41ED-87F4-9906DB4C7DAE}">
      <dgm:prSet/>
      <dgm:spPr/>
      <dgm:t>
        <a:bodyPr/>
        <a:lstStyle/>
        <a:p>
          <a:endParaRPr lang="en-GB"/>
        </a:p>
      </dgm:t>
    </dgm:pt>
    <dgm:pt modelId="{9D7BD80F-F665-4282-A1B9-FFA7EE135802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dirty="0" smtClean="0"/>
            <a:t>Primary -2,039</a:t>
          </a:r>
          <a:endParaRPr lang="en-GB" sz="1200" dirty="0"/>
        </a:p>
      </dgm:t>
    </dgm:pt>
    <dgm:pt modelId="{A4A01269-3C90-4A0C-A25D-3F01A0D0B2EB}" type="parTrans" cxnId="{5F6D662C-3F71-4505-8DFB-26EDB92D18C8}">
      <dgm:prSet/>
      <dgm:spPr/>
      <dgm:t>
        <a:bodyPr/>
        <a:lstStyle/>
        <a:p>
          <a:endParaRPr lang="en-GB"/>
        </a:p>
      </dgm:t>
    </dgm:pt>
    <dgm:pt modelId="{9E4BCFAC-5821-4D20-9267-87F9D3020E67}" type="sibTrans" cxnId="{5F6D662C-3F71-4505-8DFB-26EDB92D18C8}">
      <dgm:prSet/>
      <dgm:spPr/>
      <dgm:t>
        <a:bodyPr/>
        <a:lstStyle/>
        <a:p>
          <a:endParaRPr lang="en-GB"/>
        </a:p>
      </dgm:t>
    </dgm:pt>
    <dgm:pt modelId="{0DB494B9-25CE-448B-87D4-05073511F8BD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200" dirty="0"/>
        </a:p>
      </dgm:t>
    </dgm:pt>
    <dgm:pt modelId="{D9A06324-37A7-4C89-A90D-C984C0ED4794}" type="parTrans" cxnId="{4A58D7B1-C571-4179-AC38-A7F3D4895B7F}">
      <dgm:prSet/>
      <dgm:spPr/>
      <dgm:t>
        <a:bodyPr/>
        <a:lstStyle/>
        <a:p>
          <a:endParaRPr lang="en-GB"/>
        </a:p>
      </dgm:t>
    </dgm:pt>
    <dgm:pt modelId="{0D349A9E-CE44-482E-BD8A-0BE8EEBB796A}" type="sibTrans" cxnId="{4A58D7B1-C571-4179-AC38-A7F3D4895B7F}">
      <dgm:prSet/>
      <dgm:spPr/>
      <dgm:t>
        <a:bodyPr/>
        <a:lstStyle/>
        <a:p>
          <a:endParaRPr lang="en-GB"/>
        </a:p>
      </dgm:t>
    </dgm:pt>
    <dgm:pt modelId="{EF0E3171-5013-4D6D-979A-C5C93CDFF813}">
      <dgm:prSet phldrT="[Text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200" dirty="0"/>
        </a:p>
      </dgm:t>
    </dgm:pt>
    <dgm:pt modelId="{385F56A3-CD4B-4DA4-8A4B-FDD2A6221634}" type="parTrans" cxnId="{BA588307-9DBD-40C7-AEBB-EF31A6B25507}">
      <dgm:prSet/>
      <dgm:spPr/>
      <dgm:t>
        <a:bodyPr/>
        <a:lstStyle/>
        <a:p>
          <a:endParaRPr lang="en-GB"/>
        </a:p>
      </dgm:t>
    </dgm:pt>
    <dgm:pt modelId="{9E31BCA1-F499-41C1-BF27-6DEE17219C4C}" type="sibTrans" cxnId="{BA588307-9DBD-40C7-AEBB-EF31A6B25507}">
      <dgm:prSet/>
      <dgm:spPr/>
      <dgm:t>
        <a:bodyPr/>
        <a:lstStyle/>
        <a:p>
          <a:endParaRPr lang="en-GB"/>
        </a:p>
      </dgm:t>
    </dgm:pt>
    <dgm:pt modelId="{58529CF6-1B3D-4E74-8CC5-B0E17B957DB0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marL="5715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None/>
            <a:tabLst/>
            <a:defRPr/>
          </a:pPr>
          <a:endParaRPr lang="en-GB" sz="1200" dirty="0"/>
        </a:p>
      </dgm:t>
    </dgm:pt>
    <dgm:pt modelId="{0BDAFADD-0117-499A-901B-28EEF1F4D3C9}" type="parTrans" cxnId="{11A9C9D9-A2F1-44A9-B8CF-B7D8060A3A0A}">
      <dgm:prSet/>
      <dgm:spPr/>
      <dgm:t>
        <a:bodyPr/>
        <a:lstStyle/>
        <a:p>
          <a:endParaRPr lang="en-GB"/>
        </a:p>
      </dgm:t>
    </dgm:pt>
    <dgm:pt modelId="{372D219E-C90F-4985-8FD7-2B4A9761C889}" type="sibTrans" cxnId="{11A9C9D9-A2F1-44A9-B8CF-B7D8060A3A0A}">
      <dgm:prSet/>
      <dgm:spPr/>
      <dgm:t>
        <a:bodyPr/>
        <a:lstStyle/>
        <a:p>
          <a:endParaRPr lang="en-GB"/>
        </a:p>
      </dgm:t>
    </dgm:pt>
    <dgm:pt modelId="{ABCA3C90-9BAC-4347-AD15-B6108C3B4CC4}" type="pres">
      <dgm:prSet presAssocID="{687434F4-1D5D-47B3-B243-7AC99394F7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DD4EC79-07BB-4C2E-9A07-5A9FDBF75A00}" type="pres">
      <dgm:prSet presAssocID="{E6C3FC43-A8C1-4198-8C40-6EF4C438DD4D}" presName="parentLin" presStyleCnt="0"/>
      <dgm:spPr/>
    </dgm:pt>
    <dgm:pt modelId="{0540DAB9-44BE-4189-94DC-12BEB3425D77}" type="pres">
      <dgm:prSet presAssocID="{E6C3FC43-A8C1-4198-8C40-6EF4C438DD4D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D2EE4648-EC12-4AF6-92F6-A657169C8A9E}" type="pres">
      <dgm:prSet presAssocID="{E6C3FC43-A8C1-4198-8C40-6EF4C438DD4D}" presName="parentText" presStyleLbl="node1" presStyleIdx="0" presStyleCnt="3" custScaleX="6612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4D1B74-2E55-4F57-AC00-C3128EB459A5}" type="pres">
      <dgm:prSet presAssocID="{E6C3FC43-A8C1-4198-8C40-6EF4C438DD4D}" presName="negativeSpace" presStyleCnt="0"/>
      <dgm:spPr/>
    </dgm:pt>
    <dgm:pt modelId="{F3FF7074-C540-482F-96CE-742F0D6A2A6B}" type="pres">
      <dgm:prSet presAssocID="{E6C3FC43-A8C1-4198-8C40-6EF4C438DD4D}" presName="childText" presStyleLbl="conFgAcc1" presStyleIdx="0" presStyleCnt="3" custScaleX="79849" custScaleY="89636" custLinFactY="3117" custLinFactNeighborX="104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D1B77A-68E4-4DC6-9273-097A5A14A55E}" type="pres">
      <dgm:prSet presAssocID="{F40B6A64-72E9-4679-94F3-6183952200BE}" presName="spaceBetweenRectangles" presStyleCnt="0"/>
      <dgm:spPr/>
    </dgm:pt>
    <dgm:pt modelId="{FF2F3CD1-D80C-4E1F-928E-0014CB7B9E90}" type="pres">
      <dgm:prSet presAssocID="{9FC9FCDA-CC3B-4AE4-8589-A00C099E835F}" presName="parentLin" presStyleCnt="0"/>
      <dgm:spPr/>
    </dgm:pt>
    <dgm:pt modelId="{63AF29F5-9347-4512-BFB4-1F869E18F4A8}" type="pres">
      <dgm:prSet presAssocID="{9FC9FCDA-CC3B-4AE4-8589-A00C099E835F}" presName="parentLeftMargin" presStyleLbl="node1" presStyleIdx="0" presStyleCnt="3"/>
      <dgm:spPr/>
      <dgm:t>
        <a:bodyPr/>
        <a:lstStyle/>
        <a:p>
          <a:endParaRPr lang="en-GB"/>
        </a:p>
      </dgm:t>
    </dgm:pt>
    <dgm:pt modelId="{9C2C07AD-520D-49E8-9275-DCB5DD9605FF}" type="pres">
      <dgm:prSet presAssocID="{9FC9FCDA-CC3B-4AE4-8589-A00C099E835F}" presName="parentText" presStyleLbl="node1" presStyleIdx="1" presStyleCnt="3" custScaleX="6612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849AAB-84A7-4250-86D3-D7AA57CAF164}" type="pres">
      <dgm:prSet presAssocID="{9FC9FCDA-CC3B-4AE4-8589-A00C099E835F}" presName="negativeSpace" presStyleCnt="0"/>
      <dgm:spPr/>
    </dgm:pt>
    <dgm:pt modelId="{06653A66-6971-4AD2-89B3-6B5930B6BEB5}" type="pres">
      <dgm:prSet presAssocID="{9FC9FCDA-CC3B-4AE4-8589-A00C099E835F}" presName="childText" presStyleLbl="conFgAcc1" presStyleIdx="1" presStyleCnt="3" custScaleX="79849" custLinFactNeighborX="631" custLinFactNeighborY="312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F8710F-4742-4693-B366-620EA6C1510C}" type="pres">
      <dgm:prSet presAssocID="{33382190-85CC-4FCB-8C08-18FB46E5D3D5}" presName="spaceBetweenRectangles" presStyleCnt="0"/>
      <dgm:spPr/>
    </dgm:pt>
    <dgm:pt modelId="{F3EDEA2A-6347-4FA6-86D1-219EF0A05CC1}" type="pres">
      <dgm:prSet presAssocID="{14D76779-620A-4677-BDA8-61D128DDD061}" presName="parentLin" presStyleCnt="0"/>
      <dgm:spPr/>
    </dgm:pt>
    <dgm:pt modelId="{9B839FC6-94EC-454E-B3D9-8AB9C4D741C6}" type="pres">
      <dgm:prSet presAssocID="{14D76779-620A-4677-BDA8-61D128DDD061}" presName="parentLeftMargin" presStyleLbl="node1" presStyleIdx="1" presStyleCnt="3"/>
      <dgm:spPr/>
      <dgm:t>
        <a:bodyPr/>
        <a:lstStyle/>
        <a:p>
          <a:endParaRPr lang="en-GB"/>
        </a:p>
      </dgm:t>
    </dgm:pt>
    <dgm:pt modelId="{74B17BAB-0048-4A7B-AF02-F25270A96863}" type="pres">
      <dgm:prSet presAssocID="{14D76779-620A-4677-BDA8-61D128DDD061}" presName="parentText" presStyleLbl="node1" presStyleIdx="2" presStyleCnt="3" custScaleX="6612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8406D1-89BE-4A3A-B56A-B3BF6F293175}" type="pres">
      <dgm:prSet presAssocID="{14D76779-620A-4677-BDA8-61D128DDD061}" presName="negativeSpace" presStyleCnt="0"/>
      <dgm:spPr/>
    </dgm:pt>
    <dgm:pt modelId="{89AB9057-5052-4AFA-8FEA-E3B95B67F483}" type="pres">
      <dgm:prSet presAssocID="{14D76779-620A-4677-BDA8-61D128DDD061}" presName="childText" presStyleLbl="conFgAcc1" presStyleIdx="2" presStyleCnt="3" custScaleX="79849" custScaleY="1034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DF0CECA-6C49-44D6-94CF-D9158A1C77FB}" type="presOf" srcId="{58529CF6-1B3D-4E74-8CC5-B0E17B957DB0}" destId="{F3FF7074-C540-482F-96CE-742F0D6A2A6B}" srcOrd="0" destOrd="0" presId="urn:microsoft.com/office/officeart/2005/8/layout/list1"/>
    <dgm:cxn modelId="{BE568B0A-8803-43B7-9788-860F1DACEED1}" type="presOf" srcId="{14D76779-620A-4677-BDA8-61D128DDD061}" destId="{9B839FC6-94EC-454E-B3D9-8AB9C4D741C6}" srcOrd="0" destOrd="0" presId="urn:microsoft.com/office/officeart/2005/8/layout/list1"/>
    <dgm:cxn modelId="{3B31D1B1-EC34-448A-AE14-5B5A6C050C95}" type="presOf" srcId="{79423311-5E4B-4E04-865C-2FCBCEFC66DE}" destId="{06653A66-6971-4AD2-89B3-6B5930B6BEB5}" srcOrd="0" destOrd="2" presId="urn:microsoft.com/office/officeart/2005/8/layout/list1"/>
    <dgm:cxn modelId="{833DA2AA-17E5-49F3-BDD7-38C5E71E6E26}" type="presOf" srcId="{9FC9FCDA-CC3B-4AE4-8589-A00C099E835F}" destId="{63AF29F5-9347-4512-BFB4-1F869E18F4A8}" srcOrd="0" destOrd="0" presId="urn:microsoft.com/office/officeart/2005/8/layout/list1"/>
    <dgm:cxn modelId="{EAD25B9E-AABC-44DC-93B4-7E806D2FB3DE}" type="presOf" srcId="{187C3AA2-3FBF-46DF-99CB-B2A0CF2E7339}" destId="{F3FF7074-C540-482F-96CE-742F0D6A2A6B}" srcOrd="0" destOrd="4" presId="urn:microsoft.com/office/officeart/2005/8/layout/list1"/>
    <dgm:cxn modelId="{6FD00C78-C620-40FB-B4EC-DF16133FD98A}" type="presOf" srcId="{E6C3FC43-A8C1-4198-8C40-6EF4C438DD4D}" destId="{0540DAB9-44BE-4189-94DC-12BEB3425D77}" srcOrd="0" destOrd="0" presId="urn:microsoft.com/office/officeart/2005/8/layout/list1"/>
    <dgm:cxn modelId="{1458EFD9-10FD-477D-9038-B3EA76BA5C96}" srcId="{687434F4-1D5D-47B3-B243-7AC99394F717}" destId="{14D76779-620A-4677-BDA8-61D128DDD061}" srcOrd="2" destOrd="0" parTransId="{358F439B-1847-45CD-AB0D-AA54028460D7}" sibTransId="{E86D3A9B-EAD8-44E8-A88C-AB528D41551D}"/>
    <dgm:cxn modelId="{FCB60DC9-C4F7-4210-96B9-E4B6B6722494}" type="presOf" srcId="{E6C3FC43-A8C1-4198-8C40-6EF4C438DD4D}" destId="{D2EE4648-EC12-4AF6-92F6-A657169C8A9E}" srcOrd="1" destOrd="0" presId="urn:microsoft.com/office/officeart/2005/8/layout/list1"/>
    <dgm:cxn modelId="{8771D393-7DDD-48E9-8DD8-6E1320FFC9F7}" type="presOf" srcId="{14D76779-620A-4677-BDA8-61D128DDD061}" destId="{74B17BAB-0048-4A7B-AF02-F25270A96863}" srcOrd="1" destOrd="0" presId="urn:microsoft.com/office/officeart/2005/8/layout/list1"/>
    <dgm:cxn modelId="{F81AA05E-13C6-4F9B-92ED-46AFBAAB40CF}" srcId="{14D76779-620A-4677-BDA8-61D128DDD061}" destId="{95029BD0-B397-41B9-8FD0-1B4E267309A3}" srcOrd="2" destOrd="0" parTransId="{4705990A-F9E4-4E32-9182-87CCD3870EEB}" sibTransId="{63B21F0C-54F6-4DCA-A2FC-5E0C291B1ADE}"/>
    <dgm:cxn modelId="{0DA27C0C-E8A0-4AF7-9492-3AA4DCB1708D}" type="presOf" srcId="{A9131CB5-CB19-4CED-8ED6-2AA0B903B880}" destId="{89AB9057-5052-4AFA-8FEA-E3B95B67F483}" srcOrd="0" destOrd="3" presId="urn:microsoft.com/office/officeart/2005/8/layout/list1"/>
    <dgm:cxn modelId="{0FF3EA5D-1AF1-4F51-A718-47EB44AB4A43}" type="presOf" srcId="{9D7BD80F-F665-4282-A1B9-FFA7EE135802}" destId="{89AB9057-5052-4AFA-8FEA-E3B95B67F483}" srcOrd="0" destOrd="1" presId="urn:microsoft.com/office/officeart/2005/8/layout/list1"/>
    <dgm:cxn modelId="{56F9751B-BAAB-43F1-9C19-2EA40C07FF8D}" srcId="{9FC9FCDA-CC3B-4AE4-8589-A00C099E835F}" destId="{79423311-5E4B-4E04-865C-2FCBCEFC66DE}" srcOrd="2" destOrd="0" parTransId="{651E1912-0D35-46D1-A2AC-AFC2E5AAF6C8}" sibTransId="{9DA159CA-6537-44C3-9938-7328F52321B7}"/>
    <dgm:cxn modelId="{C92569D4-EDA1-41ED-87F4-9906DB4C7DAE}" srcId="{E6C3FC43-A8C1-4198-8C40-6EF4C438DD4D}" destId="{90C08714-1BC4-4AEA-A4F1-54D6CCA5BEE9}" srcOrd="1" destOrd="0" parTransId="{747CFDAD-A1C7-4645-96B6-417ED5AA3061}" sibTransId="{EEACA6CD-6A5C-4961-A062-BE533F062E45}"/>
    <dgm:cxn modelId="{8CB683E8-6CD8-4A9F-BB8F-1DB9EF519F4F}" srcId="{9FC9FCDA-CC3B-4AE4-8589-A00C099E835F}" destId="{467398FA-F8F6-417D-A3AF-360A583D6B52}" srcOrd="3" destOrd="0" parTransId="{C7C1327A-F4E4-4E5E-AA9B-624F78418A6D}" sibTransId="{C672AEF6-CBC4-46CD-9719-8A3D6C1FAA61}"/>
    <dgm:cxn modelId="{B12780CE-C477-45F2-A216-846E452224BC}" type="presOf" srcId="{90C08714-1BC4-4AEA-A4F1-54D6CCA5BEE9}" destId="{F3FF7074-C540-482F-96CE-742F0D6A2A6B}" srcOrd="0" destOrd="1" presId="urn:microsoft.com/office/officeart/2005/8/layout/list1"/>
    <dgm:cxn modelId="{9E95DFE3-9707-424D-9583-5A7B7764FE26}" type="presOf" srcId="{0DB494B9-25CE-448B-87D4-05073511F8BD}" destId="{89AB9057-5052-4AFA-8FEA-E3B95B67F483}" srcOrd="0" destOrd="0" presId="urn:microsoft.com/office/officeart/2005/8/layout/list1"/>
    <dgm:cxn modelId="{5588E54C-0310-49F9-8E98-14E04BCBB67F}" srcId="{687434F4-1D5D-47B3-B243-7AC99394F717}" destId="{E6C3FC43-A8C1-4198-8C40-6EF4C438DD4D}" srcOrd="0" destOrd="0" parTransId="{7AAB8BA1-381C-44EB-8B31-2A03ACBAF0C5}" sibTransId="{F40B6A64-72E9-4679-94F3-6183952200BE}"/>
    <dgm:cxn modelId="{3FDB760F-E526-4538-BA7B-27B1EA09C61D}" srcId="{687434F4-1D5D-47B3-B243-7AC99394F717}" destId="{9FC9FCDA-CC3B-4AE4-8589-A00C099E835F}" srcOrd="1" destOrd="0" parTransId="{355F7844-B8B6-4842-B44B-1BDF780C0138}" sibTransId="{33382190-85CC-4FCB-8C08-18FB46E5D3D5}"/>
    <dgm:cxn modelId="{0D362BEC-0404-4C77-A674-59DCFF98B5AB}" type="presOf" srcId="{95029BD0-B397-41B9-8FD0-1B4E267309A3}" destId="{89AB9057-5052-4AFA-8FEA-E3B95B67F483}" srcOrd="0" destOrd="2" presId="urn:microsoft.com/office/officeart/2005/8/layout/list1"/>
    <dgm:cxn modelId="{4A58D7B1-C571-4179-AC38-A7F3D4895B7F}" srcId="{14D76779-620A-4677-BDA8-61D128DDD061}" destId="{0DB494B9-25CE-448B-87D4-05073511F8BD}" srcOrd="0" destOrd="0" parTransId="{D9A06324-37A7-4C89-A90D-C984C0ED4794}" sibTransId="{0D349A9E-CE44-482E-BD8A-0BE8EEBB796A}"/>
    <dgm:cxn modelId="{4E34F00F-3EB3-4F5A-8326-DDC520D9B127}" type="presOf" srcId="{467398FA-F8F6-417D-A3AF-360A583D6B52}" destId="{06653A66-6971-4AD2-89B3-6B5930B6BEB5}" srcOrd="0" destOrd="3" presId="urn:microsoft.com/office/officeart/2005/8/layout/list1"/>
    <dgm:cxn modelId="{CC0850F0-E454-43D3-B835-83B1724B33EE}" type="presOf" srcId="{CB14E2EE-D58E-4A38-AAC7-2640DFF24211}" destId="{F3FF7074-C540-482F-96CE-742F0D6A2A6B}" srcOrd="0" destOrd="2" presId="urn:microsoft.com/office/officeart/2005/8/layout/list1"/>
    <dgm:cxn modelId="{D22C51B8-91BC-40C8-A658-B98D249E9525}" type="presOf" srcId="{9FC9FCDA-CC3B-4AE4-8589-A00C099E835F}" destId="{9C2C07AD-520D-49E8-9275-DCB5DD9605FF}" srcOrd="1" destOrd="0" presId="urn:microsoft.com/office/officeart/2005/8/layout/list1"/>
    <dgm:cxn modelId="{BA588307-9DBD-40C7-AEBB-EF31A6B25507}" srcId="{9FC9FCDA-CC3B-4AE4-8589-A00C099E835F}" destId="{EF0E3171-5013-4D6D-979A-C5C93CDFF813}" srcOrd="0" destOrd="0" parTransId="{385F56A3-CD4B-4DA4-8A4B-FDD2A6221634}" sibTransId="{9E31BCA1-F499-41C1-BF27-6DEE17219C4C}"/>
    <dgm:cxn modelId="{6D7C73F9-4224-496F-8D5E-5811082CE3D3}" srcId="{E6C3FC43-A8C1-4198-8C40-6EF4C438DD4D}" destId="{57C8F221-0B91-4B9F-804B-5FA53C0F3948}" srcOrd="3" destOrd="0" parTransId="{04AF402E-0699-452C-A8A6-2093CAAD4133}" sibTransId="{F716B6C9-52D5-4013-949A-E2B47040E3C8}"/>
    <dgm:cxn modelId="{11A9C9D9-A2F1-44A9-B8CF-B7D8060A3A0A}" srcId="{E6C3FC43-A8C1-4198-8C40-6EF4C438DD4D}" destId="{58529CF6-1B3D-4E74-8CC5-B0E17B957DB0}" srcOrd="0" destOrd="0" parTransId="{0BDAFADD-0117-499A-901B-28EEF1F4D3C9}" sibTransId="{372D219E-C90F-4985-8FD7-2B4A9761C889}"/>
    <dgm:cxn modelId="{5F6D662C-3F71-4505-8DFB-26EDB92D18C8}" srcId="{14D76779-620A-4677-BDA8-61D128DDD061}" destId="{9D7BD80F-F665-4282-A1B9-FFA7EE135802}" srcOrd="1" destOrd="0" parTransId="{A4A01269-3C90-4A0C-A25D-3F01A0D0B2EB}" sibTransId="{9E4BCFAC-5821-4D20-9267-87F9D3020E67}"/>
    <dgm:cxn modelId="{40ED323A-FC6D-4218-BB2F-2CFDA44E3FAE}" srcId="{9FC9FCDA-CC3B-4AE4-8589-A00C099E835F}" destId="{71414316-0A7E-4752-A876-F97C190295ED}" srcOrd="1" destOrd="0" parTransId="{5107F6BF-9072-4911-B477-2F5389E77847}" sibTransId="{9DCAF632-B53F-4E06-9C1D-05B8CC8AB7A3}"/>
    <dgm:cxn modelId="{50450A04-5A51-438A-87C9-032D1FCFB4F5}" type="presOf" srcId="{71414316-0A7E-4752-A876-F97C190295ED}" destId="{06653A66-6971-4AD2-89B3-6B5930B6BEB5}" srcOrd="0" destOrd="1" presId="urn:microsoft.com/office/officeart/2005/8/layout/list1"/>
    <dgm:cxn modelId="{84E83261-A4CE-4E4A-A380-E295071EBFFF}" srcId="{14D76779-620A-4677-BDA8-61D128DDD061}" destId="{A9131CB5-CB19-4CED-8ED6-2AA0B903B880}" srcOrd="3" destOrd="0" parTransId="{B0D7BCA2-F1AA-436F-A48B-3299F7C53186}" sibTransId="{DAF816D3-1554-4BAC-9721-57BDEBE6B05F}"/>
    <dgm:cxn modelId="{8F98DA5B-4408-4176-A392-6246A7118898}" type="presOf" srcId="{57C8F221-0B91-4B9F-804B-5FA53C0F3948}" destId="{F3FF7074-C540-482F-96CE-742F0D6A2A6B}" srcOrd="0" destOrd="3" presId="urn:microsoft.com/office/officeart/2005/8/layout/list1"/>
    <dgm:cxn modelId="{CDE62550-845A-4885-94F4-3E40A66C3341}" srcId="{E6C3FC43-A8C1-4198-8C40-6EF4C438DD4D}" destId="{187C3AA2-3FBF-46DF-99CB-B2A0CF2E7339}" srcOrd="4" destOrd="0" parTransId="{C37F3D72-CE68-4DF6-831F-A5BD94748FC0}" sibTransId="{EE26667B-5EDE-4C77-9A23-A5DA84DC4843}"/>
    <dgm:cxn modelId="{344CE20B-BC3B-48A5-B20B-85A0514D646A}" srcId="{E6C3FC43-A8C1-4198-8C40-6EF4C438DD4D}" destId="{CB14E2EE-D58E-4A38-AAC7-2640DFF24211}" srcOrd="2" destOrd="0" parTransId="{93D85B65-CFD9-4DAF-BFC3-B52CB079B5D8}" sibTransId="{1081609C-6DBC-498A-B321-F25BCC56FED5}"/>
    <dgm:cxn modelId="{DDF4A89C-35C0-4A2A-9AD4-57AEEA61D4B7}" type="presOf" srcId="{EF0E3171-5013-4D6D-979A-C5C93CDFF813}" destId="{06653A66-6971-4AD2-89B3-6B5930B6BEB5}" srcOrd="0" destOrd="0" presId="urn:microsoft.com/office/officeart/2005/8/layout/list1"/>
    <dgm:cxn modelId="{41186906-F00F-4507-B9F2-C0C0FB455734}" type="presOf" srcId="{687434F4-1D5D-47B3-B243-7AC99394F717}" destId="{ABCA3C90-9BAC-4347-AD15-B6108C3B4CC4}" srcOrd="0" destOrd="0" presId="urn:microsoft.com/office/officeart/2005/8/layout/list1"/>
    <dgm:cxn modelId="{BD944C32-FAA2-495F-9E7B-CEC94B7AB725}" type="presParOf" srcId="{ABCA3C90-9BAC-4347-AD15-B6108C3B4CC4}" destId="{7DD4EC79-07BB-4C2E-9A07-5A9FDBF75A00}" srcOrd="0" destOrd="0" presId="urn:microsoft.com/office/officeart/2005/8/layout/list1"/>
    <dgm:cxn modelId="{A478E6CF-4316-4A58-B0B9-F4D098077F12}" type="presParOf" srcId="{7DD4EC79-07BB-4C2E-9A07-5A9FDBF75A00}" destId="{0540DAB9-44BE-4189-94DC-12BEB3425D77}" srcOrd="0" destOrd="0" presId="urn:microsoft.com/office/officeart/2005/8/layout/list1"/>
    <dgm:cxn modelId="{A53A2F12-C949-47FD-B0E1-88D7987C8E16}" type="presParOf" srcId="{7DD4EC79-07BB-4C2E-9A07-5A9FDBF75A00}" destId="{D2EE4648-EC12-4AF6-92F6-A657169C8A9E}" srcOrd="1" destOrd="0" presId="urn:microsoft.com/office/officeart/2005/8/layout/list1"/>
    <dgm:cxn modelId="{74C54D78-193A-4E11-9C2E-9EC989B84141}" type="presParOf" srcId="{ABCA3C90-9BAC-4347-AD15-B6108C3B4CC4}" destId="{0F4D1B74-2E55-4F57-AC00-C3128EB459A5}" srcOrd="1" destOrd="0" presId="urn:microsoft.com/office/officeart/2005/8/layout/list1"/>
    <dgm:cxn modelId="{480C5B7E-15BB-4FA5-B563-5660DA39926D}" type="presParOf" srcId="{ABCA3C90-9BAC-4347-AD15-B6108C3B4CC4}" destId="{F3FF7074-C540-482F-96CE-742F0D6A2A6B}" srcOrd="2" destOrd="0" presId="urn:microsoft.com/office/officeart/2005/8/layout/list1"/>
    <dgm:cxn modelId="{B69090EE-80B8-45AC-9678-B9F3F0612E51}" type="presParOf" srcId="{ABCA3C90-9BAC-4347-AD15-B6108C3B4CC4}" destId="{54D1B77A-68E4-4DC6-9273-097A5A14A55E}" srcOrd="3" destOrd="0" presId="urn:microsoft.com/office/officeart/2005/8/layout/list1"/>
    <dgm:cxn modelId="{9780CA02-18F7-40F2-9531-41BE070C2277}" type="presParOf" srcId="{ABCA3C90-9BAC-4347-AD15-B6108C3B4CC4}" destId="{FF2F3CD1-D80C-4E1F-928E-0014CB7B9E90}" srcOrd="4" destOrd="0" presId="urn:microsoft.com/office/officeart/2005/8/layout/list1"/>
    <dgm:cxn modelId="{1AFEA218-5B61-4B00-99AB-6DFEB07CE2B6}" type="presParOf" srcId="{FF2F3CD1-D80C-4E1F-928E-0014CB7B9E90}" destId="{63AF29F5-9347-4512-BFB4-1F869E18F4A8}" srcOrd="0" destOrd="0" presId="urn:microsoft.com/office/officeart/2005/8/layout/list1"/>
    <dgm:cxn modelId="{D62B6F8A-00B2-454F-9661-8A079959EFDF}" type="presParOf" srcId="{FF2F3CD1-D80C-4E1F-928E-0014CB7B9E90}" destId="{9C2C07AD-520D-49E8-9275-DCB5DD9605FF}" srcOrd="1" destOrd="0" presId="urn:microsoft.com/office/officeart/2005/8/layout/list1"/>
    <dgm:cxn modelId="{874B6A4C-145E-40F8-A45A-8B1416E8A176}" type="presParOf" srcId="{ABCA3C90-9BAC-4347-AD15-B6108C3B4CC4}" destId="{74849AAB-84A7-4250-86D3-D7AA57CAF164}" srcOrd="5" destOrd="0" presId="urn:microsoft.com/office/officeart/2005/8/layout/list1"/>
    <dgm:cxn modelId="{F419CD67-8E54-40FF-A224-A3E535D15BEB}" type="presParOf" srcId="{ABCA3C90-9BAC-4347-AD15-B6108C3B4CC4}" destId="{06653A66-6971-4AD2-89B3-6B5930B6BEB5}" srcOrd="6" destOrd="0" presId="urn:microsoft.com/office/officeart/2005/8/layout/list1"/>
    <dgm:cxn modelId="{88053FC9-56B6-404D-B843-88D0792EA607}" type="presParOf" srcId="{ABCA3C90-9BAC-4347-AD15-B6108C3B4CC4}" destId="{60F8710F-4742-4693-B366-620EA6C1510C}" srcOrd="7" destOrd="0" presId="urn:microsoft.com/office/officeart/2005/8/layout/list1"/>
    <dgm:cxn modelId="{6C529943-BBAE-48F0-BDAB-16C4E729EEC5}" type="presParOf" srcId="{ABCA3C90-9BAC-4347-AD15-B6108C3B4CC4}" destId="{F3EDEA2A-6347-4FA6-86D1-219EF0A05CC1}" srcOrd="8" destOrd="0" presId="urn:microsoft.com/office/officeart/2005/8/layout/list1"/>
    <dgm:cxn modelId="{87668D56-7E47-4579-8ACA-6A6A7124EF78}" type="presParOf" srcId="{F3EDEA2A-6347-4FA6-86D1-219EF0A05CC1}" destId="{9B839FC6-94EC-454E-B3D9-8AB9C4D741C6}" srcOrd="0" destOrd="0" presId="urn:microsoft.com/office/officeart/2005/8/layout/list1"/>
    <dgm:cxn modelId="{02E1714E-5796-479F-B673-DFDC9A9C7391}" type="presParOf" srcId="{F3EDEA2A-6347-4FA6-86D1-219EF0A05CC1}" destId="{74B17BAB-0048-4A7B-AF02-F25270A96863}" srcOrd="1" destOrd="0" presId="urn:microsoft.com/office/officeart/2005/8/layout/list1"/>
    <dgm:cxn modelId="{3530AEE0-5DF0-442F-9146-E35CD51F4EC2}" type="presParOf" srcId="{ABCA3C90-9BAC-4347-AD15-B6108C3B4CC4}" destId="{FC8406D1-89BE-4A3A-B56A-B3BF6F293175}" srcOrd="9" destOrd="0" presId="urn:microsoft.com/office/officeart/2005/8/layout/list1"/>
    <dgm:cxn modelId="{22CB7BA0-AE63-4F9C-BF6F-3972800F6274}" type="presParOf" srcId="{ABCA3C90-9BAC-4347-AD15-B6108C3B4CC4}" destId="{89AB9057-5052-4AFA-8FEA-E3B95B67F48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952F70-B79E-4EE7-A0E3-574F0E8B1BBB}" type="doc">
      <dgm:prSet loTypeId="urn:microsoft.com/office/officeart/2008/layout/AlternatingPictureBlocks" loCatId="list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en-GB"/>
        </a:p>
      </dgm:t>
    </dgm:pt>
    <dgm:pt modelId="{50CC8911-3240-4044-AAB8-4091D0F5875C}">
      <dgm:prSet phldrT="[Text]" custT="1"/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GB" sz="1200" dirty="0" smtClean="0"/>
            <a:t> The majority of P4 and P7 pupils are performing well or very well in literacy and numeracy</a:t>
          </a:r>
          <a:r>
            <a:rPr lang="en-GB" sz="1600" dirty="0" smtClean="0"/>
            <a:t>... </a:t>
          </a:r>
          <a:endParaRPr lang="en-GB" sz="1600" dirty="0"/>
        </a:p>
      </dgm:t>
    </dgm:pt>
    <dgm:pt modelId="{5EB3E893-E88B-49F3-A0AE-24DBC5C00F7B}" type="parTrans" cxnId="{F94B42A7-5F69-41E7-AE9C-C52D29A74F32}">
      <dgm:prSet/>
      <dgm:spPr/>
      <dgm:t>
        <a:bodyPr/>
        <a:lstStyle/>
        <a:p>
          <a:endParaRPr lang="en-GB"/>
        </a:p>
      </dgm:t>
    </dgm:pt>
    <dgm:pt modelId="{5563E376-5E96-411D-B777-833863432B4A}" type="sibTrans" cxnId="{F94B42A7-5F69-41E7-AE9C-C52D29A74F32}">
      <dgm:prSet/>
      <dgm:spPr/>
      <dgm:t>
        <a:bodyPr/>
        <a:lstStyle/>
        <a:p>
          <a:endParaRPr lang="en-GB"/>
        </a:p>
      </dgm:t>
    </dgm:pt>
    <dgm:pt modelId="{1603BE97-E9BA-4F76-9942-6AB9816F9CC8}">
      <dgm:prSet custT="1"/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GB" sz="1200" dirty="0" smtClean="0"/>
            <a:t>...However there were small decreases in performance in reading and writing between 2012 and 2014 at the majority of stages.</a:t>
          </a:r>
        </a:p>
      </dgm:t>
    </dgm:pt>
    <dgm:pt modelId="{7DF66A95-C001-40FE-AB8A-24C0B1D6CDB5}" type="parTrans" cxnId="{E2CD854C-59A7-4DF3-B199-06AB3EB210E5}">
      <dgm:prSet/>
      <dgm:spPr/>
      <dgm:t>
        <a:bodyPr/>
        <a:lstStyle/>
        <a:p>
          <a:endParaRPr lang="en-GB"/>
        </a:p>
      </dgm:t>
    </dgm:pt>
    <dgm:pt modelId="{BB80C7B4-CEF5-423C-BD54-C1F79F1998B0}" type="sibTrans" cxnId="{E2CD854C-59A7-4DF3-B199-06AB3EB210E5}">
      <dgm:prSet/>
      <dgm:spPr/>
      <dgm:t>
        <a:bodyPr/>
        <a:lstStyle/>
        <a:p>
          <a:endParaRPr lang="en-GB"/>
        </a:p>
      </dgm:t>
    </dgm:pt>
    <dgm:pt modelId="{BDEC34E6-5676-4857-B476-3EEF066D687B}">
      <dgm:prSet custT="1"/>
      <dgm:spPr>
        <a:solidFill>
          <a:schemeClr val="accent4">
            <a:lumMod val="60000"/>
            <a:lumOff val="40000"/>
          </a:schemeClr>
        </a:solidFill>
        <a:ln>
          <a:noFill/>
        </a:ln>
      </dgm:spPr>
      <dgm:t>
        <a:bodyPr/>
        <a:lstStyle/>
        <a:p>
          <a:r>
            <a:rPr lang="en-GB" sz="1200" dirty="0" smtClean="0"/>
            <a:t>...And a decreased numeracy performance between 2011 and 2015</a:t>
          </a:r>
          <a:endParaRPr lang="en-GB" sz="1200" dirty="0"/>
        </a:p>
      </dgm:t>
    </dgm:pt>
    <dgm:pt modelId="{918D4A1C-9787-4AF2-B381-25213481F2D8}" type="parTrans" cxnId="{6AE61756-8314-40B4-B8D8-6E0CBF26BBE9}">
      <dgm:prSet/>
      <dgm:spPr/>
      <dgm:t>
        <a:bodyPr/>
        <a:lstStyle/>
        <a:p>
          <a:endParaRPr lang="en-GB"/>
        </a:p>
      </dgm:t>
    </dgm:pt>
    <dgm:pt modelId="{478B4062-DAD9-4D55-87C6-03ED5A42DA7F}" type="sibTrans" cxnId="{6AE61756-8314-40B4-B8D8-6E0CBF26BBE9}">
      <dgm:prSet/>
      <dgm:spPr/>
      <dgm:t>
        <a:bodyPr/>
        <a:lstStyle/>
        <a:p>
          <a:endParaRPr lang="en-GB"/>
        </a:p>
      </dgm:t>
    </dgm:pt>
    <dgm:pt modelId="{4E465859-95B1-42F4-BBA2-9694CD5DE70C}" type="pres">
      <dgm:prSet presAssocID="{A6952F70-B79E-4EE7-A0E3-574F0E8B1BB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96D8505-53F0-40A5-9580-14DE8DAB4B2C}" type="pres">
      <dgm:prSet presAssocID="{50CC8911-3240-4044-AAB8-4091D0F5875C}" presName="comp" presStyleCnt="0"/>
      <dgm:spPr/>
    </dgm:pt>
    <dgm:pt modelId="{C3425D6F-DB17-4FF0-AEA0-06B023B5B0EF}" type="pres">
      <dgm:prSet presAssocID="{50CC8911-3240-4044-AAB8-4091D0F5875C}" presName="rect2" presStyleLbl="node1" presStyleIdx="0" presStyleCnt="3" custLinFactNeighborX="-102" custLinFactNeighborY="167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46BEF8-523C-40F3-A1FC-7FCE9AB0C2D2}" type="pres">
      <dgm:prSet presAssocID="{50CC8911-3240-4044-AAB8-4091D0F5875C}" presName="rect1" presStyleLbl="lnNode1" presStyleIdx="0" presStyleCnt="3" custScaleX="76029" custScaleY="75725" custLinFactNeighborX="19706" custLinFactNeighborY="923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/>
        </a:p>
      </dgm:t>
    </dgm:pt>
    <dgm:pt modelId="{18842FE1-06C5-444F-93A8-FD41F246F5C9}" type="pres">
      <dgm:prSet presAssocID="{5563E376-5E96-411D-B777-833863432B4A}" presName="sibTrans" presStyleCnt="0"/>
      <dgm:spPr/>
    </dgm:pt>
    <dgm:pt modelId="{9A672C2F-A8D8-4679-95A7-606ECE57CB46}" type="pres">
      <dgm:prSet presAssocID="{1603BE97-E9BA-4F76-9942-6AB9816F9CC8}" presName="comp" presStyleCnt="0"/>
      <dgm:spPr/>
    </dgm:pt>
    <dgm:pt modelId="{81CB3204-45CB-4ED2-8339-67BDB8581465}" type="pres">
      <dgm:prSet presAssocID="{1603BE97-E9BA-4F76-9942-6AB9816F9CC8}" presName="rect2" presStyleLbl="node1" presStyleIdx="1" presStyleCnt="3" custLinFactNeighborX="19659" custLinFactNeighborY="113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E3DE92-00E4-44FD-8CB9-0C46ED1167AE}" type="pres">
      <dgm:prSet presAssocID="{1603BE97-E9BA-4F76-9942-6AB9816F9CC8}" presName="rect1" presStyleLbl="lnNode1" presStyleIdx="1" presStyleCnt="3" custScaleX="72886" custScaleY="75832" custLinFactNeighborX="37329" custLinFactNeighborY="5289"/>
      <dgm:spPr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</dgm:spPr>
    </dgm:pt>
    <dgm:pt modelId="{C673040C-10C3-4166-9E73-33BB3CADE4C5}" type="pres">
      <dgm:prSet presAssocID="{BB80C7B4-CEF5-423C-BD54-C1F79F1998B0}" presName="sibTrans" presStyleCnt="0"/>
      <dgm:spPr/>
    </dgm:pt>
    <dgm:pt modelId="{AC25E251-7DA3-473D-A85F-93E66056B9C8}" type="pres">
      <dgm:prSet presAssocID="{BDEC34E6-5676-4857-B476-3EEF066D687B}" presName="comp" presStyleCnt="0"/>
      <dgm:spPr/>
    </dgm:pt>
    <dgm:pt modelId="{65F0EBA2-FCD1-4C33-9C88-D9039A454E94}" type="pres">
      <dgm:prSet presAssocID="{BDEC34E6-5676-4857-B476-3EEF066D687B}" presName="rect2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B4E4CB-5F5C-4A38-AF31-471B1D4FA8B4}" type="pres">
      <dgm:prSet presAssocID="{BDEC34E6-5676-4857-B476-3EEF066D687B}" presName="rect1" presStyleLbl="lnNode1" presStyleIdx="2" presStyleCnt="3" custScaleX="81369" custScaleY="73772" custLinFactNeighborX="12777" custLinFactNeighborY="-82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GB"/>
        </a:p>
      </dgm:t>
    </dgm:pt>
  </dgm:ptLst>
  <dgm:cxnLst>
    <dgm:cxn modelId="{6AE61756-8314-40B4-B8D8-6E0CBF26BBE9}" srcId="{A6952F70-B79E-4EE7-A0E3-574F0E8B1BBB}" destId="{BDEC34E6-5676-4857-B476-3EEF066D687B}" srcOrd="2" destOrd="0" parTransId="{918D4A1C-9787-4AF2-B381-25213481F2D8}" sibTransId="{478B4062-DAD9-4D55-87C6-03ED5A42DA7F}"/>
    <dgm:cxn modelId="{E2CD854C-59A7-4DF3-B199-06AB3EB210E5}" srcId="{A6952F70-B79E-4EE7-A0E3-574F0E8B1BBB}" destId="{1603BE97-E9BA-4F76-9942-6AB9816F9CC8}" srcOrd="1" destOrd="0" parTransId="{7DF66A95-C001-40FE-AB8A-24C0B1D6CDB5}" sibTransId="{BB80C7B4-CEF5-423C-BD54-C1F79F1998B0}"/>
    <dgm:cxn modelId="{D1B647AB-5264-4945-8D5F-271CC72F0220}" type="presOf" srcId="{1603BE97-E9BA-4F76-9942-6AB9816F9CC8}" destId="{81CB3204-45CB-4ED2-8339-67BDB8581465}" srcOrd="0" destOrd="0" presId="urn:microsoft.com/office/officeart/2008/layout/AlternatingPictureBlocks"/>
    <dgm:cxn modelId="{F377E891-9E75-4D34-937A-24D4F8221ADF}" type="presOf" srcId="{A6952F70-B79E-4EE7-A0E3-574F0E8B1BBB}" destId="{4E465859-95B1-42F4-BBA2-9694CD5DE70C}" srcOrd="0" destOrd="0" presId="urn:microsoft.com/office/officeart/2008/layout/AlternatingPictureBlocks"/>
    <dgm:cxn modelId="{36909744-52D8-4227-9D8F-8B88A9D41B05}" type="presOf" srcId="{50CC8911-3240-4044-AAB8-4091D0F5875C}" destId="{C3425D6F-DB17-4FF0-AEA0-06B023B5B0EF}" srcOrd="0" destOrd="0" presId="urn:microsoft.com/office/officeart/2008/layout/AlternatingPictureBlocks"/>
    <dgm:cxn modelId="{F94B42A7-5F69-41E7-AE9C-C52D29A74F32}" srcId="{A6952F70-B79E-4EE7-A0E3-574F0E8B1BBB}" destId="{50CC8911-3240-4044-AAB8-4091D0F5875C}" srcOrd="0" destOrd="0" parTransId="{5EB3E893-E88B-49F3-A0AE-24DBC5C00F7B}" sibTransId="{5563E376-5E96-411D-B777-833863432B4A}"/>
    <dgm:cxn modelId="{7ACAE33F-43FA-4A28-A496-0F13D5C64313}" type="presOf" srcId="{BDEC34E6-5676-4857-B476-3EEF066D687B}" destId="{65F0EBA2-FCD1-4C33-9C88-D9039A454E94}" srcOrd="0" destOrd="0" presId="urn:microsoft.com/office/officeart/2008/layout/AlternatingPictureBlocks"/>
    <dgm:cxn modelId="{BA662E69-C5E4-44F9-B0E5-A2C74F4F8C8E}" type="presParOf" srcId="{4E465859-95B1-42F4-BBA2-9694CD5DE70C}" destId="{C96D8505-53F0-40A5-9580-14DE8DAB4B2C}" srcOrd="0" destOrd="0" presId="urn:microsoft.com/office/officeart/2008/layout/AlternatingPictureBlocks"/>
    <dgm:cxn modelId="{F0B89B5E-F70C-4860-BE00-A9939CFA28D3}" type="presParOf" srcId="{C96D8505-53F0-40A5-9580-14DE8DAB4B2C}" destId="{C3425D6F-DB17-4FF0-AEA0-06B023B5B0EF}" srcOrd="0" destOrd="0" presId="urn:microsoft.com/office/officeart/2008/layout/AlternatingPictureBlocks"/>
    <dgm:cxn modelId="{D9459FED-C114-48F6-AFA8-B3C285086278}" type="presParOf" srcId="{C96D8505-53F0-40A5-9580-14DE8DAB4B2C}" destId="{B746BEF8-523C-40F3-A1FC-7FCE9AB0C2D2}" srcOrd="1" destOrd="0" presId="urn:microsoft.com/office/officeart/2008/layout/AlternatingPictureBlocks"/>
    <dgm:cxn modelId="{94008826-A8AB-4021-9BD5-08AA0373CBEA}" type="presParOf" srcId="{4E465859-95B1-42F4-BBA2-9694CD5DE70C}" destId="{18842FE1-06C5-444F-93A8-FD41F246F5C9}" srcOrd="1" destOrd="0" presId="urn:microsoft.com/office/officeart/2008/layout/AlternatingPictureBlocks"/>
    <dgm:cxn modelId="{BDA7741B-8641-458F-9348-90BA1C786AF2}" type="presParOf" srcId="{4E465859-95B1-42F4-BBA2-9694CD5DE70C}" destId="{9A672C2F-A8D8-4679-95A7-606ECE57CB46}" srcOrd="2" destOrd="0" presId="urn:microsoft.com/office/officeart/2008/layout/AlternatingPictureBlocks"/>
    <dgm:cxn modelId="{C2D3C90E-C42F-48D4-90F2-3ED8D91DCCFA}" type="presParOf" srcId="{9A672C2F-A8D8-4679-95A7-606ECE57CB46}" destId="{81CB3204-45CB-4ED2-8339-67BDB8581465}" srcOrd="0" destOrd="0" presId="urn:microsoft.com/office/officeart/2008/layout/AlternatingPictureBlocks"/>
    <dgm:cxn modelId="{4D51FF63-784C-4900-BA7A-C006A9657F92}" type="presParOf" srcId="{9A672C2F-A8D8-4679-95A7-606ECE57CB46}" destId="{ADE3DE92-00E4-44FD-8CB9-0C46ED1167AE}" srcOrd="1" destOrd="0" presId="urn:microsoft.com/office/officeart/2008/layout/AlternatingPictureBlocks"/>
    <dgm:cxn modelId="{453B1132-13A9-4F68-9FAE-D3EC4BE1AD91}" type="presParOf" srcId="{4E465859-95B1-42F4-BBA2-9694CD5DE70C}" destId="{C673040C-10C3-4166-9E73-33BB3CADE4C5}" srcOrd="3" destOrd="0" presId="urn:microsoft.com/office/officeart/2008/layout/AlternatingPictureBlocks"/>
    <dgm:cxn modelId="{16EF4E2C-66EF-4C68-B170-0407E42770BE}" type="presParOf" srcId="{4E465859-95B1-42F4-BBA2-9694CD5DE70C}" destId="{AC25E251-7DA3-473D-A85F-93E66056B9C8}" srcOrd="4" destOrd="0" presId="urn:microsoft.com/office/officeart/2008/layout/AlternatingPictureBlocks"/>
    <dgm:cxn modelId="{8717EAAE-8238-429E-BBE3-BF63BB89B4E3}" type="presParOf" srcId="{AC25E251-7DA3-473D-A85F-93E66056B9C8}" destId="{65F0EBA2-FCD1-4C33-9C88-D9039A454E94}" srcOrd="0" destOrd="0" presId="urn:microsoft.com/office/officeart/2008/layout/AlternatingPictureBlocks"/>
    <dgm:cxn modelId="{EAEA0499-1462-4A7A-85D7-8B9162211500}" type="presParOf" srcId="{AC25E251-7DA3-473D-A85F-93E66056B9C8}" destId="{43B4E4CB-5F5C-4A38-AF31-471B1D4FA8B4}" srcOrd="1" destOrd="0" presId="urn:microsoft.com/office/officeart/2008/layout/AlternatingPictureBlock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997D43-637E-45FC-8AB7-13EE14AE411B}" type="doc">
      <dgm:prSet loTypeId="urn:microsoft.com/office/officeart/2005/8/layout/default#1" loCatId="list" qsTypeId="urn:microsoft.com/office/officeart/2005/8/quickstyle/simple1#3" qsCatId="simple" csTypeId="urn:microsoft.com/office/officeart/2005/8/colors/colorful1#2" csCatId="colorful" phldr="1"/>
      <dgm:spPr/>
      <dgm:t>
        <a:bodyPr/>
        <a:lstStyle/>
        <a:p>
          <a:endParaRPr lang="en-GB"/>
        </a:p>
      </dgm:t>
    </dgm:pt>
    <dgm:pt modelId="{5DCECE78-C89C-479B-9C67-9A689A0BC35D}">
      <dgm:prSet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pPr algn="just" rtl="0"/>
          <a:r>
            <a:rPr lang="en-GB" sz="1200" b="0" dirty="0" smtClean="0"/>
            <a:t>There are signs that the attainment gap is reducing on </a:t>
          </a:r>
          <a:r>
            <a:rPr lang="en-GB" sz="1200" b="0" i="1" dirty="0" smtClean="0"/>
            <a:t>some </a:t>
          </a:r>
          <a:r>
            <a:rPr lang="en-GB" sz="1200" b="0" dirty="0" smtClean="0"/>
            <a:t>measures.  </a:t>
          </a:r>
          <a:endParaRPr lang="en-GB" sz="1200" b="0" dirty="0"/>
        </a:p>
      </dgm:t>
    </dgm:pt>
    <dgm:pt modelId="{C46043E1-DE07-4E77-A642-896EAFB2C884}" type="parTrans" cxnId="{B255E0AA-0841-4F05-AA82-A38695CE4A38}">
      <dgm:prSet/>
      <dgm:spPr/>
      <dgm:t>
        <a:bodyPr/>
        <a:lstStyle/>
        <a:p>
          <a:endParaRPr lang="en-GB"/>
        </a:p>
      </dgm:t>
    </dgm:pt>
    <dgm:pt modelId="{3A8E64B8-B209-4752-BB20-2CB0F7BB0B23}" type="sibTrans" cxnId="{B255E0AA-0841-4F05-AA82-A38695CE4A38}">
      <dgm:prSet/>
      <dgm:spPr/>
      <dgm:t>
        <a:bodyPr/>
        <a:lstStyle/>
        <a:p>
          <a:endParaRPr lang="en-GB"/>
        </a:p>
      </dgm:t>
    </dgm:pt>
    <dgm:pt modelId="{AFD0F492-84B5-4F33-8DE1-426989AE243B}">
      <dgm:prSet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pPr algn="just"/>
          <a:r>
            <a:rPr lang="en-GB" sz="1200" b="0" dirty="0" smtClean="0"/>
            <a:t>There is an improving picture for those leaving school with low or no levels or qualification. </a:t>
          </a:r>
        </a:p>
        <a:p>
          <a:pPr algn="just"/>
          <a:endParaRPr lang="en-GB" sz="1200" b="0" dirty="0" smtClean="0"/>
        </a:p>
        <a:p>
          <a:pPr algn="just"/>
          <a:r>
            <a:rPr lang="en-GB" sz="1200" b="0" dirty="0" smtClean="0"/>
            <a:t>The difference in the proportions from the most and least deprived areas achieving at least one </a:t>
          </a:r>
          <a:r>
            <a:rPr lang="en-GB" sz="1200" b="0" dirty="0" err="1" smtClean="0"/>
            <a:t>SCQF</a:t>
          </a:r>
          <a:r>
            <a:rPr lang="en-GB" sz="1200" b="0" dirty="0" smtClean="0"/>
            <a:t> 5 qualification or better has reduced (33 percentage points in 09/10 to 21 points in 14/15.)</a:t>
          </a:r>
          <a:endParaRPr lang="en-GB" sz="1200" b="0" dirty="0"/>
        </a:p>
      </dgm:t>
    </dgm:pt>
    <dgm:pt modelId="{39718B8C-325C-4F6F-861C-445E352ABA4D}" type="parTrans" cxnId="{09BC2340-A667-4FAB-BB66-2934C95A3908}">
      <dgm:prSet/>
      <dgm:spPr/>
      <dgm:t>
        <a:bodyPr/>
        <a:lstStyle/>
        <a:p>
          <a:endParaRPr lang="en-GB"/>
        </a:p>
      </dgm:t>
    </dgm:pt>
    <dgm:pt modelId="{B4314B27-CE7E-4403-9D0A-376BD37421C3}" type="sibTrans" cxnId="{09BC2340-A667-4FAB-BB66-2934C95A3908}">
      <dgm:prSet/>
      <dgm:spPr/>
      <dgm:t>
        <a:bodyPr/>
        <a:lstStyle/>
        <a:p>
          <a:endParaRPr lang="en-GB"/>
        </a:p>
      </dgm:t>
    </dgm:pt>
    <dgm:pt modelId="{0AFFC498-5ACC-475E-84D9-4EE6C7817F4C}">
      <dgm:prSet custT="1"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pPr algn="just"/>
          <a:r>
            <a:rPr lang="en-GB" sz="1200" b="0" dirty="0" smtClean="0"/>
            <a:t>But the gap in terms of those achieving 5 or more awards at </a:t>
          </a:r>
          <a:r>
            <a:rPr lang="en-GB" sz="1200" b="0" dirty="0" err="1" smtClean="0"/>
            <a:t>SCQF5</a:t>
          </a:r>
          <a:r>
            <a:rPr lang="en-GB" sz="1200" b="0" dirty="0" smtClean="0"/>
            <a:t> or better has decreased at a much slower rate (down 5.6 percentage points since 09/10).</a:t>
          </a:r>
          <a:endParaRPr lang="en-GB" sz="1200" b="0" dirty="0"/>
        </a:p>
      </dgm:t>
    </dgm:pt>
    <dgm:pt modelId="{E015AB5E-4A38-4BE5-875F-5BAE5E04C9CE}" type="parTrans" cxnId="{E8C61D57-71D8-4133-A664-C51AD75F1C55}">
      <dgm:prSet/>
      <dgm:spPr/>
      <dgm:t>
        <a:bodyPr/>
        <a:lstStyle/>
        <a:p>
          <a:endParaRPr lang="en-GB"/>
        </a:p>
      </dgm:t>
    </dgm:pt>
    <dgm:pt modelId="{34746ADD-E929-45A4-8570-65EBB3726709}" type="sibTrans" cxnId="{E8C61D57-71D8-4133-A664-C51AD75F1C55}">
      <dgm:prSet/>
      <dgm:spPr/>
      <dgm:t>
        <a:bodyPr/>
        <a:lstStyle/>
        <a:p>
          <a:endParaRPr lang="en-GB"/>
        </a:p>
      </dgm:t>
    </dgm:pt>
    <dgm:pt modelId="{FE24AABC-D403-479E-8EC1-52EC89D3E5C2}" type="pres">
      <dgm:prSet presAssocID="{B6997D43-637E-45FC-8AB7-13EE14AE41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F24F072-C099-442A-ADD9-BE00CC95BDF7}" type="pres">
      <dgm:prSet presAssocID="{5DCECE78-C89C-479B-9C67-9A689A0BC35D}" presName="node" presStyleLbl="node1" presStyleIdx="0" presStyleCnt="3" custScaleY="43675" custLinFactNeighborX="-48" custLinFactNeighborY="-29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C4AFB6-9486-428A-8FDB-13685D43CF40}" type="pres">
      <dgm:prSet presAssocID="{3A8E64B8-B209-4752-BB20-2CB0F7BB0B23}" presName="sibTrans" presStyleCnt="0"/>
      <dgm:spPr/>
    </dgm:pt>
    <dgm:pt modelId="{79271029-9BDD-45BF-8204-8FF2BA2CF427}" type="pres">
      <dgm:prSet presAssocID="{AFD0F492-84B5-4F33-8DE1-426989AE243B}" presName="node" presStyleLbl="node1" presStyleIdx="1" presStyleCnt="3" custScaleY="1319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7FD535-1A0A-4CE0-8EDE-02B96E21A048}" type="pres">
      <dgm:prSet presAssocID="{B4314B27-CE7E-4403-9D0A-376BD37421C3}" presName="sibTrans" presStyleCnt="0"/>
      <dgm:spPr/>
    </dgm:pt>
    <dgm:pt modelId="{3546BCD0-92CB-47C4-9B77-1723B38D2988}" type="pres">
      <dgm:prSet presAssocID="{0AFFC498-5ACC-475E-84D9-4EE6C7817F4C}" presName="node" presStyleLbl="node1" presStyleIdx="2" presStyleCnt="3" custScaleY="1316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0420CE8-73F7-4A59-80F6-383DA5BE3EF1}" type="presOf" srcId="{0AFFC498-5ACC-475E-84D9-4EE6C7817F4C}" destId="{3546BCD0-92CB-47C4-9B77-1723B38D2988}" srcOrd="0" destOrd="0" presId="urn:microsoft.com/office/officeart/2005/8/layout/default#1"/>
    <dgm:cxn modelId="{B5B6C70A-5B6A-4E7F-9DC3-BA0BAE7DFB5D}" type="presOf" srcId="{5DCECE78-C89C-479B-9C67-9A689A0BC35D}" destId="{DF24F072-C099-442A-ADD9-BE00CC95BDF7}" srcOrd="0" destOrd="0" presId="urn:microsoft.com/office/officeart/2005/8/layout/default#1"/>
    <dgm:cxn modelId="{E8C61D57-71D8-4133-A664-C51AD75F1C55}" srcId="{B6997D43-637E-45FC-8AB7-13EE14AE411B}" destId="{0AFFC498-5ACC-475E-84D9-4EE6C7817F4C}" srcOrd="2" destOrd="0" parTransId="{E015AB5E-4A38-4BE5-875F-5BAE5E04C9CE}" sibTransId="{34746ADD-E929-45A4-8570-65EBB3726709}"/>
    <dgm:cxn modelId="{1DA75994-BE6D-49CC-932C-6FD4C5A4C5C2}" type="presOf" srcId="{B6997D43-637E-45FC-8AB7-13EE14AE411B}" destId="{FE24AABC-D403-479E-8EC1-52EC89D3E5C2}" srcOrd="0" destOrd="0" presId="urn:microsoft.com/office/officeart/2005/8/layout/default#1"/>
    <dgm:cxn modelId="{09BC2340-A667-4FAB-BB66-2934C95A3908}" srcId="{B6997D43-637E-45FC-8AB7-13EE14AE411B}" destId="{AFD0F492-84B5-4F33-8DE1-426989AE243B}" srcOrd="1" destOrd="0" parTransId="{39718B8C-325C-4F6F-861C-445E352ABA4D}" sibTransId="{B4314B27-CE7E-4403-9D0A-376BD37421C3}"/>
    <dgm:cxn modelId="{A91F323F-9A50-4206-AEEA-DE9AEF14FE91}" type="presOf" srcId="{AFD0F492-84B5-4F33-8DE1-426989AE243B}" destId="{79271029-9BDD-45BF-8204-8FF2BA2CF427}" srcOrd="0" destOrd="0" presId="urn:microsoft.com/office/officeart/2005/8/layout/default#1"/>
    <dgm:cxn modelId="{B255E0AA-0841-4F05-AA82-A38695CE4A38}" srcId="{B6997D43-637E-45FC-8AB7-13EE14AE411B}" destId="{5DCECE78-C89C-479B-9C67-9A689A0BC35D}" srcOrd="0" destOrd="0" parTransId="{C46043E1-DE07-4E77-A642-896EAFB2C884}" sibTransId="{3A8E64B8-B209-4752-BB20-2CB0F7BB0B23}"/>
    <dgm:cxn modelId="{6E0007EA-FABC-4F5C-98A4-890DA9BC01B9}" type="presParOf" srcId="{FE24AABC-D403-479E-8EC1-52EC89D3E5C2}" destId="{DF24F072-C099-442A-ADD9-BE00CC95BDF7}" srcOrd="0" destOrd="0" presId="urn:microsoft.com/office/officeart/2005/8/layout/default#1"/>
    <dgm:cxn modelId="{4AFF005E-6103-4DF2-9A37-7E831AB6FA15}" type="presParOf" srcId="{FE24AABC-D403-479E-8EC1-52EC89D3E5C2}" destId="{A7C4AFB6-9486-428A-8FDB-13685D43CF40}" srcOrd="1" destOrd="0" presId="urn:microsoft.com/office/officeart/2005/8/layout/default#1"/>
    <dgm:cxn modelId="{CFA57780-E3C0-448A-87FE-B5C1D0B5106B}" type="presParOf" srcId="{FE24AABC-D403-479E-8EC1-52EC89D3E5C2}" destId="{79271029-9BDD-45BF-8204-8FF2BA2CF427}" srcOrd="2" destOrd="0" presId="urn:microsoft.com/office/officeart/2005/8/layout/default#1"/>
    <dgm:cxn modelId="{FCDCB8A2-8624-41DB-ADC2-521AC3844B04}" type="presParOf" srcId="{FE24AABC-D403-479E-8EC1-52EC89D3E5C2}" destId="{A47FD535-1A0A-4CE0-8EDE-02B96E21A048}" srcOrd="3" destOrd="0" presId="urn:microsoft.com/office/officeart/2005/8/layout/default#1"/>
    <dgm:cxn modelId="{EC1BA5F4-72E6-4C52-AF2A-233B1F47166C}" type="presParOf" srcId="{FE24AABC-D403-479E-8EC1-52EC89D3E5C2}" destId="{3546BCD0-92CB-47C4-9B77-1723B38D2988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93F0FF-25DE-4599-9FD3-7E4B2F0F4900}" type="doc">
      <dgm:prSet loTypeId="urn:microsoft.com/office/officeart/2008/layout/RadialCluster" loCatId="cycle" qsTypeId="urn:microsoft.com/office/officeart/2005/8/quickstyle/simple1#4" qsCatId="simple" csTypeId="urn:microsoft.com/office/officeart/2005/8/colors/colorful1#3" csCatId="colorful" phldr="1"/>
      <dgm:spPr/>
      <dgm:t>
        <a:bodyPr/>
        <a:lstStyle/>
        <a:p>
          <a:endParaRPr lang="en-GB"/>
        </a:p>
      </dgm:t>
    </dgm:pt>
    <dgm:pt modelId="{03C32A86-A12E-49CD-A2F3-7F3479AB315A}">
      <dgm:prSet phldrT="[Text]" custT="1"/>
      <dgm:spPr/>
      <dgm:t>
        <a:bodyPr/>
        <a:lstStyle/>
        <a:p>
          <a:r>
            <a:rPr lang="en-GB" sz="1200" b="1" dirty="0" smtClean="0"/>
            <a:t>Education</a:t>
          </a:r>
        </a:p>
        <a:p>
          <a:r>
            <a:rPr lang="en-GB" sz="1200" b="1" dirty="0" smtClean="0"/>
            <a:t>Expenditure</a:t>
          </a:r>
        </a:p>
      </dgm:t>
    </dgm:pt>
    <dgm:pt modelId="{FDC6B030-87F3-49AB-85BC-C5E606497159}" type="parTrans" cxnId="{CDB5E5B6-B9B5-4DF3-B9DC-D133C179DE2F}">
      <dgm:prSet/>
      <dgm:spPr/>
      <dgm:t>
        <a:bodyPr/>
        <a:lstStyle/>
        <a:p>
          <a:endParaRPr lang="en-GB"/>
        </a:p>
      </dgm:t>
    </dgm:pt>
    <dgm:pt modelId="{50818955-001F-4194-A4FD-6EF247CF02ED}" type="sibTrans" cxnId="{CDB5E5B6-B9B5-4DF3-B9DC-D133C179DE2F}">
      <dgm:prSet/>
      <dgm:spPr/>
      <dgm:t>
        <a:bodyPr/>
        <a:lstStyle/>
        <a:p>
          <a:endParaRPr lang="en-GB"/>
        </a:p>
      </dgm:t>
    </dgm:pt>
    <dgm:pt modelId="{8E32B9BC-681B-4452-9A9B-1F154367E567}">
      <dgm:prSet phldrT="[Text]" custT="1"/>
      <dgm:spPr/>
      <dgm:t>
        <a:bodyPr/>
        <a:lstStyle/>
        <a:p>
          <a:r>
            <a:rPr lang="en-GB" sz="1200" b="1" dirty="0" smtClean="0"/>
            <a:t>Special schools</a:t>
          </a:r>
        </a:p>
        <a:p>
          <a:r>
            <a:rPr lang="en-GB" sz="1200" dirty="0" smtClean="0"/>
            <a:t>£</a:t>
          </a:r>
          <a:r>
            <a:rPr lang="en-GB" sz="1200" dirty="0" err="1" smtClean="0"/>
            <a:t>533m</a:t>
          </a:r>
          <a:endParaRPr lang="en-GB" sz="1200" dirty="0" smtClean="0"/>
        </a:p>
        <a:p>
          <a:r>
            <a:rPr lang="en-GB" sz="1200" dirty="0" smtClean="0"/>
            <a:t>(11%)</a:t>
          </a:r>
          <a:endParaRPr lang="en-GB" sz="1200" dirty="0"/>
        </a:p>
      </dgm:t>
    </dgm:pt>
    <dgm:pt modelId="{FFEAAB61-A6F5-4795-98C3-CC979912F618}" type="parTrans" cxnId="{843A5663-7B2C-4FB1-8C77-DB6598AD7D93}">
      <dgm:prSet/>
      <dgm:spPr/>
      <dgm:t>
        <a:bodyPr/>
        <a:lstStyle/>
        <a:p>
          <a:endParaRPr lang="en-GB"/>
        </a:p>
      </dgm:t>
    </dgm:pt>
    <dgm:pt modelId="{1B049E69-8899-4E11-9B9D-AEE35A16FE97}" type="sibTrans" cxnId="{843A5663-7B2C-4FB1-8C77-DB6598AD7D93}">
      <dgm:prSet/>
      <dgm:spPr/>
      <dgm:t>
        <a:bodyPr/>
        <a:lstStyle/>
        <a:p>
          <a:endParaRPr lang="en-GB"/>
        </a:p>
      </dgm:t>
    </dgm:pt>
    <dgm:pt modelId="{594326D5-67B0-49D9-B9FA-34B89C533E1A}">
      <dgm:prSet phldrT="[Text]" custT="1"/>
      <dgm:spPr/>
      <dgm:t>
        <a:bodyPr/>
        <a:lstStyle/>
        <a:p>
          <a:r>
            <a:rPr lang="en-GB" sz="1200" b="1" dirty="0" smtClean="0"/>
            <a:t>Primary</a:t>
          </a:r>
        </a:p>
        <a:p>
          <a:r>
            <a:rPr lang="en-GB" sz="1200" dirty="0" smtClean="0"/>
            <a:t>£1,852 m</a:t>
          </a:r>
        </a:p>
        <a:p>
          <a:r>
            <a:rPr lang="en-GB" sz="1200" dirty="0" smtClean="0"/>
            <a:t>(38%)</a:t>
          </a:r>
        </a:p>
      </dgm:t>
    </dgm:pt>
    <dgm:pt modelId="{8FCD32C4-DA87-49A9-BE54-BB8E340DA64B}" type="parTrans" cxnId="{C05088E5-9A70-4898-9A98-A2A7F3523DC7}">
      <dgm:prSet/>
      <dgm:spPr/>
      <dgm:t>
        <a:bodyPr/>
        <a:lstStyle/>
        <a:p>
          <a:endParaRPr lang="en-GB"/>
        </a:p>
      </dgm:t>
    </dgm:pt>
    <dgm:pt modelId="{08F5FEF3-3578-4FD1-A3B9-855162055875}" type="sibTrans" cxnId="{C05088E5-9A70-4898-9A98-A2A7F3523DC7}">
      <dgm:prSet/>
      <dgm:spPr/>
      <dgm:t>
        <a:bodyPr/>
        <a:lstStyle/>
        <a:p>
          <a:endParaRPr lang="en-GB"/>
        </a:p>
      </dgm:t>
    </dgm:pt>
    <dgm:pt modelId="{BD064EF4-B5CE-4848-98FF-AFAD84BAD034}">
      <dgm:prSet phldrT="[Text]" custT="1"/>
      <dgm:spPr/>
      <dgm:t>
        <a:bodyPr/>
        <a:lstStyle/>
        <a:p>
          <a:endParaRPr lang="en-GB" sz="1200" dirty="0" smtClean="0"/>
        </a:p>
        <a:p>
          <a:r>
            <a:rPr lang="en-GB" sz="1200" b="1" dirty="0" smtClean="0"/>
            <a:t>Secondary</a:t>
          </a:r>
        </a:p>
        <a:p>
          <a:r>
            <a:rPr lang="en-GB" sz="1200" dirty="0" smtClean="0"/>
            <a:t>£1,929 m</a:t>
          </a:r>
        </a:p>
        <a:p>
          <a:r>
            <a:rPr lang="en-GB" sz="1200" dirty="0" smtClean="0"/>
            <a:t>(40%)</a:t>
          </a:r>
        </a:p>
        <a:p>
          <a:endParaRPr lang="en-GB" sz="500" dirty="0" smtClean="0"/>
        </a:p>
        <a:p>
          <a:endParaRPr lang="en-GB" sz="500" dirty="0"/>
        </a:p>
      </dgm:t>
    </dgm:pt>
    <dgm:pt modelId="{428F9440-905E-4404-96D0-0C16436D3002}" type="parTrans" cxnId="{2B36DEBD-83A8-4EF0-A871-7988F8EAC93A}">
      <dgm:prSet/>
      <dgm:spPr/>
      <dgm:t>
        <a:bodyPr/>
        <a:lstStyle/>
        <a:p>
          <a:endParaRPr lang="en-GB"/>
        </a:p>
      </dgm:t>
    </dgm:pt>
    <dgm:pt modelId="{61D8C7C3-190F-47FF-BB43-9437E63365DC}" type="sibTrans" cxnId="{2B36DEBD-83A8-4EF0-A871-7988F8EAC93A}">
      <dgm:prSet/>
      <dgm:spPr/>
      <dgm:t>
        <a:bodyPr/>
        <a:lstStyle/>
        <a:p>
          <a:endParaRPr lang="en-GB"/>
        </a:p>
      </dgm:t>
    </dgm:pt>
    <dgm:pt modelId="{AEBD2545-E395-4B6F-B131-D3A7A2F385B6}">
      <dgm:prSet custT="1"/>
      <dgm:spPr>
        <a:solidFill>
          <a:schemeClr val="accent1"/>
        </a:solidFill>
      </dgm:spPr>
      <dgm:t>
        <a:bodyPr/>
        <a:lstStyle/>
        <a:p>
          <a:endParaRPr lang="en-GB" sz="600" dirty="0" smtClean="0"/>
        </a:p>
        <a:p>
          <a:r>
            <a:rPr lang="en-GB" sz="1200" b="1" dirty="0" smtClean="0"/>
            <a:t>Other</a:t>
          </a:r>
        </a:p>
        <a:p>
          <a:r>
            <a:rPr lang="en-GB" sz="1200" dirty="0" smtClean="0"/>
            <a:t>£156 m</a:t>
          </a:r>
        </a:p>
        <a:p>
          <a:r>
            <a:rPr lang="en-GB" sz="1200" dirty="0" smtClean="0"/>
            <a:t>(3%)</a:t>
          </a:r>
        </a:p>
        <a:p>
          <a:endParaRPr lang="en-GB" sz="1200" dirty="0"/>
        </a:p>
      </dgm:t>
    </dgm:pt>
    <dgm:pt modelId="{463D2967-3371-431B-8D14-6BD8EFE2BAF1}" type="parTrans" cxnId="{18D3F5A9-2FEA-4087-804E-692C5A4356BD}">
      <dgm:prSet/>
      <dgm:spPr/>
      <dgm:t>
        <a:bodyPr/>
        <a:lstStyle/>
        <a:p>
          <a:endParaRPr lang="en-GB"/>
        </a:p>
      </dgm:t>
    </dgm:pt>
    <dgm:pt modelId="{11EAB62E-EB04-425E-AE2E-4F16E7117B07}" type="sibTrans" cxnId="{18D3F5A9-2FEA-4087-804E-692C5A4356BD}">
      <dgm:prSet/>
      <dgm:spPr/>
      <dgm:t>
        <a:bodyPr/>
        <a:lstStyle/>
        <a:p>
          <a:endParaRPr lang="en-GB"/>
        </a:p>
      </dgm:t>
    </dgm:pt>
    <dgm:pt modelId="{DEE8A6F6-35AE-4552-9813-DCBC947CA5CF}">
      <dgm:prSet phldrT="[Text]" custT="1"/>
      <dgm:spPr/>
      <dgm:t>
        <a:bodyPr/>
        <a:lstStyle/>
        <a:p>
          <a:r>
            <a:rPr lang="en-GB" sz="1200" b="1" dirty="0" smtClean="0"/>
            <a:t>Early Years and Childcare</a:t>
          </a:r>
        </a:p>
        <a:p>
          <a:r>
            <a:rPr lang="en-GB" sz="1200" dirty="0" smtClean="0"/>
            <a:t>£</a:t>
          </a:r>
          <a:r>
            <a:rPr lang="en-GB" sz="1200" i="0" dirty="0" smtClean="0"/>
            <a:t>346 m</a:t>
          </a:r>
        </a:p>
        <a:p>
          <a:r>
            <a:rPr lang="en-GB" sz="1200" dirty="0" smtClean="0"/>
            <a:t>(7%)</a:t>
          </a:r>
        </a:p>
        <a:p>
          <a:endParaRPr lang="en-GB" sz="600" dirty="0"/>
        </a:p>
      </dgm:t>
    </dgm:pt>
    <dgm:pt modelId="{EE6297FF-4863-4BF2-9E1D-22D9850ED0ED}" type="sibTrans" cxnId="{D6D00ED5-44C3-4942-BCD0-41FD035BBAF7}">
      <dgm:prSet/>
      <dgm:spPr/>
      <dgm:t>
        <a:bodyPr/>
        <a:lstStyle/>
        <a:p>
          <a:endParaRPr lang="en-GB"/>
        </a:p>
      </dgm:t>
    </dgm:pt>
    <dgm:pt modelId="{4733C86F-72A2-44B7-9856-19F0C0D07163}" type="parTrans" cxnId="{D6D00ED5-44C3-4942-BCD0-41FD035BBAF7}">
      <dgm:prSet/>
      <dgm:spPr/>
      <dgm:t>
        <a:bodyPr/>
        <a:lstStyle/>
        <a:p>
          <a:endParaRPr lang="en-GB"/>
        </a:p>
      </dgm:t>
    </dgm:pt>
    <dgm:pt modelId="{1D378C8C-6706-471B-9D54-E07063F4DA63}">
      <dgm:prSet/>
      <dgm:spPr/>
      <dgm:t>
        <a:bodyPr/>
        <a:lstStyle/>
        <a:p>
          <a:endParaRPr lang="en-GB"/>
        </a:p>
      </dgm:t>
    </dgm:pt>
    <dgm:pt modelId="{110E9BF0-3862-4D8B-97EB-0E581E6C8052}" type="parTrans" cxnId="{BFB2E53C-9445-4EC5-86C4-BF672604556F}">
      <dgm:prSet/>
      <dgm:spPr/>
      <dgm:t>
        <a:bodyPr/>
        <a:lstStyle/>
        <a:p>
          <a:endParaRPr lang="en-GB"/>
        </a:p>
      </dgm:t>
    </dgm:pt>
    <dgm:pt modelId="{B85ADC44-00DF-4D78-8E5E-CC9FE71606CA}" type="sibTrans" cxnId="{BFB2E53C-9445-4EC5-86C4-BF672604556F}">
      <dgm:prSet/>
      <dgm:spPr/>
      <dgm:t>
        <a:bodyPr/>
        <a:lstStyle/>
        <a:p>
          <a:endParaRPr lang="en-GB"/>
        </a:p>
      </dgm:t>
    </dgm:pt>
    <dgm:pt modelId="{DF635A5E-089A-404B-9A65-22D6D26AA641}" type="pres">
      <dgm:prSet presAssocID="{EF93F0FF-25DE-4599-9FD3-7E4B2F0F490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A9F65E8C-83DC-4A55-9EC6-81BA26D40D97}" type="pres">
      <dgm:prSet presAssocID="{03C32A86-A12E-49CD-A2F3-7F3479AB315A}" presName="singleCycle" presStyleCnt="0"/>
      <dgm:spPr/>
    </dgm:pt>
    <dgm:pt modelId="{F007D5B4-6378-4FEF-9915-B7AACBD17F1C}" type="pres">
      <dgm:prSet presAssocID="{03C32A86-A12E-49CD-A2F3-7F3479AB315A}" presName="singleCenter" presStyleLbl="node1" presStyleIdx="0" presStyleCnt="6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E69018D2-AD5D-4B24-8CFB-CC6CF34915EF}" type="pres">
      <dgm:prSet presAssocID="{428F9440-905E-4404-96D0-0C16436D3002}" presName="Name56" presStyleLbl="parChTrans1D2" presStyleIdx="0" presStyleCnt="5"/>
      <dgm:spPr/>
      <dgm:t>
        <a:bodyPr/>
        <a:lstStyle/>
        <a:p>
          <a:endParaRPr lang="en-GB"/>
        </a:p>
      </dgm:t>
    </dgm:pt>
    <dgm:pt modelId="{2DA55492-D65A-449A-B001-E7A457DADC60}" type="pres">
      <dgm:prSet presAssocID="{BD064EF4-B5CE-4848-98FF-AFAD84BAD034}" presName="text0" presStyleLbl="node1" presStyleIdx="1" presStyleCnt="6" custScaleX="123799" custScaleY="1237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BE5B37-C1F6-4991-9D3D-086CD54E1CC7}" type="pres">
      <dgm:prSet presAssocID="{8FCD32C4-DA87-49A9-BE54-BB8E340DA64B}" presName="Name56" presStyleLbl="parChTrans1D2" presStyleIdx="1" presStyleCnt="5"/>
      <dgm:spPr/>
      <dgm:t>
        <a:bodyPr/>
        <a:lstStyle/>
        <a:p>
          <a:endParaRPr lang="en-GB"/>
        </a:p>
      </dgm:t>
    </dgm:pt>
    <dgm:pt modelId="{8409A8FD-F949-49F5-8FB2-B7028E6FFC08}" type="pres">
      <dgm:prSet presAssocID="{594326D5-67B0-49D9-B9FA-34B89C533E1A}" presName="text0" presStyleLbl="node1" presStyleIdx="2" presStyleCnt="6" custScaleX="123799" custScaleY="1237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B342A0-EB09-4AB3-AFB0-7CA855436435}" type="pres">
      <dgm:prSet presAssocID="{FFEAAB61-A6F5-4795-98C3-CC979912F618}" presName="Name56" presStyleLbl="parChTrans1D2" presStyleIdx="2" presStyleCnt="5"/>
      <dgm:spPr/>
      <dgm:t>
        <a:bodyPr/>
        <a:lstStyle/>
        <a:p>
          <a:endParaRPr lang="en-GB"/>
        </a:p>
      </dgm:t>
    </dgm:pt>
    <dgm:pt modelId="{C2735736-12D5-453B-9308-EF84B4133131}" type="pres">
      <dgm:prSet presAssocID="{8E32B9BC-681B-4452-9A9B-1F154367E567}" presName="text0" presStyleLbl="node1" presStyleIdx="3" presStyleCnt="6" custScaleX="135658" custScaleY="1325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D2655A8-19D7-4C8E-A5FA-57DC15C94E49}" type="pres">
      <dgm:prSet presAssocID="{4733C86F-72A2-44B7-9856-19F0C0D07163}" presName="Name56" presStyleLbl="parChTrans1D2" presStyleIdx="3" presStyleCnt="5"/>
      <dgm:spPr/>
      <dgm:t>
        <a:bodyPr/>
        <a:lstStyle/>
        <a:p>
          <a:endParaRPr lang="en-GB"/>
        </a:p>
      </dgm:t>
    </dgm:pt>
    <dgm:pt modelId="{428D7953-05AB-4411-91DC-D87A4EF0D9CD}" type="pres">
      <dgm:prSet presAssocID="{DEE8A6F6-35AE-4552-9813-DCBC947CA5CF}" presName="text0" presStyleLbl="node1" presStyleIdx="4" presStyleCnt="6" custScaleX="139028" custScaleY="15879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3B618C-7FFB-4382-AA67-B8D3AB490CA1}" type="pres">
      <dgm:prSet presAssocID="{463D2967-3371-431B-8D14-6BD8EFE2BAF1}" presName="Name56" presStyleLbl="parChTrans1D2" presStyleIdx="4" presStyleCnt="5"/>
      <dgm:spPr/>
      <dgm:t>
        <a:bodyPr/>
        <a:lstStyle/>
        <a:p>
          <a:endParaRPr lang="en-GB"/>
        </a:p>
      </dgm:t>
    </dgm:pt>
    <dgm:pt modelId="{B48A39AE-04CC-4523-92C1-CBF9671DFFC2}" type="pres">
      <dgm:prSet presAssocID="{AEBD2545-E395-4B6F-B131-D3A7A2F385B6}" presName="text0" presStyleLbl="node1" presStyleIdx="5" presStyleCnt="6" custScaleX="123799" custScaleY="1237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FB2E53C-9445-4EC5-86C4-BF672604556F}" srcId="{EF93F0FF-25DE-4599-9FD3-7E4B2F0F4900}" destId="{1D378C8C-6706-471B-9D54-E07063F4DA63}" srcOrd="1" destOrd="0" parTransId="{110E9BF0-3862-4D8B-97EB-0E581E6C8052}" sibTransId="{B85ADC44-00DF-4D78-8E5E-CC9FE71606CA}"/>
    <dgm:cxn modelId="{119AFA4C-56D7-4590-9F52-73CF471EA7F8}" type="presOf" srcId="{8FCD32C4-DA87-49A9-BE54-BB8E340DA64B}" destId="{8CBE5B37-C1F6-4991-9D3D-086CD54E1CC7}" srcOrd="0" destOrd="0" presId="urn:microsoft.com/office/officeart/2008/layout/RadialCluster"/>
    <dgm:cxn modelId="{8BDC465E-8F32-41AE-98D4-20C6739DD554}" type="presOf" srcId="{8E32B9BC-681B-4452-9A9B-1F154367E567}" destId="{C2735736-12D5-453B-9308-EF84B4133131}" srcOrd="0" destOrd="0" presId="urn:microsoft.com/office/officeart/2008/layout/RadialCluster"/>
    <dgm:cxn modelId="{8C898FBA-95AF-44E8-B035-CA7DDC50482B}" type="presOf" srcId="{EF93F0FF-25DE-4599-9FD3-7E4B2F0F4900}" destId="{DF635A5E-089A-404B-9A65-22D6D26AA641}" srcOrd="0" destOrd="0" presId="urn:microsoft.com/office/officeart/2008/layout/RadialCluster"/>
    <dgm:cxn modelId="{2B36DEBD-83A8-4EF0-A871-7988F8EAC93A}" srcId="{03C32A86-A12E-49CD-A2F3-7F3479AB315A}" destId="{BD064EF4-B5CE-4848-98FF-AFAD84BAD034}" srcOrd="0" destOrd="0" parTransId="{428F9440-905E-4404-96D0-0C16436D3002}" sibTransId="{61D8C7C3-190F-47FF-BB43-9437E63365DC}"/>
    <dgm:cxn modelId="{8F5C4200-1FB4-4B12-B52A-2A0C971235A0}" type="presOf" srcId="{428F9440-905E-4404-96D0-0C16436D3002}" destId="{E69018D2-AD5D-4B24-8CFB-CC6CF34915EF}" srcOrd="0" destOrd="0" presId="urn:microsoft.com/office/officeart/2008/layout/RadialCluster"/>
    <dgm:cxn modelId="{D38AE2AF-0CD9-4A80-BECA-825A845D0D7F}" type="presOf" srcId="{463D2967-3371-431B-8D14-6BD8EFE2BAF1}" destId="{3C3B618C-7FFB-4382-AA67-B8D3AB490CA1}" srcOrd="0" destOrd="0" presId="urn:microsoft.com/office/officeart/2008/layout/RadialCluster"/>
    <dgm:cxn modelId="{843A5663-7B2C-4FB1-8C77-DB6598AD7D93}" srcId="{03C32A86-A12E-49CD-A2F3-7F3479AB315A}" destId="{8E32B9BC-681B-4452-9A9B-1F154367E567}" srcOrd="2" destOrd="0" parTransId="{FFEAAB61-A6F5-4795-98C3-CC979912F618}" sibTransId="{1B049E69-8899-4E11-9B9D-AEE35A16FE97}"/>
    <dgm:cxn modelId="{6476B4C1-8977-4EDF-A06A-83A47B61F9F6}" type="presOf" srcId="{594326D5-67B0-49D9-B9FA-34B89C533E1A}" destId="{8409A8FD-F949-49F5-8FB2-B7028E6FFC08}" srcOrd="0" destOrd="0" presId="urn:microsoft.com/office/officeart/2008/layout/RadialCluster"/>
    <dgm:cxn modelId="{D6D00ED5-44C3-4942-BCD0-41FD035BBAF7}" srcId="{03C32A86-A12E-49CD-A2F3-7F3479AB315A}" destId="{DEE8A6F6-35AE-4552-9813-DCBC947CA5CF}" srcOrd="3" destOrd="0" parTransId="{4733C86F-72A2-44B7-9856-19F0C0D07163}" sibTransId="{EE6297FF-4863-4BF2-9E1D-22D9850ED0ED}"/>
    <dgm:cxn modelId="{A777D1FA-E70E-417B-B87C-A33F7DA51D1C}" type="presOf" srcId="{03C32A86-A12E-49CD-A2F3-7F3479AB315A}" destId="{F007D5B4-6378-4FEF-9915-B7AACBD17F1C}" srcOrd="0" destOrd="0" presId="urn:microsoft.com/office/officeart/2008/layout/RadialCluster"/>
    <dgm:cxn modelId="{6A3FA0B6-D3CF-4163-B30C-588C58ACC6C0}" type="presOf" srcId="{BD064EF4-B5CE-4848-98FF-AFAD84BAD034}" destId="{2DA55492-D65A-449A-B001-E7A457DADC60}" srcOrd="0" destOrd="0" presId="urn:microsoft.com/office/officeart/2008/layout/RadialCluster"/>
    <dgm:cxn modelId="{0D9D5D77-C984-4947-BF8B-780E0F3BAFAA}" type="presOf" srcId="{AEBD2545-E395-4B6F-B131-D3A7A2F385B6}" destId="{B48A39AE-04CC-4523-92C1-CBF9671DFFC2}" srcOrd="0" destOrd="0" presId="urn:microsoft.com/office/officeart/2008/layout/RadialCluster"/>
    <dgm:cxn modelId="{4B522202-B689-47E5-BF04-A6AB94CEF650}" type="presOf" srcId="{4733C86F-72A2-44B7-9856-19F0C0D07163}" destId="{2D2655A8-19D7-4C8E-A5FA-57DC15C94E49}" srcOrd="0" destOrd="0" presId="urn:microsoft.com/office/officeart/2008/layout/RadialCluster"/>
    <dgm:cxn modelId="{CDB5E5B6-B9B5-4DF3-B9DC-D133C179DE2F}" srcId="{EF93F0FF-25DE-4599-9FD3-7E4B2F0F4900}" destId="{03C32A86-A12E-49CD-A2F3-7F3479AB315A}" srcOrd="0" destOrd="0" parTransId="{FDC6B030-87F3-49AB-85BC-C5E606497159}" sibTransId="{50818955-001F-4194-A4FD-6EF247CF02ED}"/>
    <dgm:cxn modelId="{C4992CDD-AEAA-4B82-9F9B-734859DC86A9}" type="presOf" srcId="{FFEAAB61-A6F5-4795-98C3-CC979912F618}" destId="{90B342A0-EB09-4AB3-AFB0-7CA855436435}" srcOrd="0" destOrd="0" presId="urn:microsoft.com/office/officeart/2008/layout/RadialCluster"/>
    <dgm:cxn modelId="{C05088E5-9A70-4898-9A98-A2A7F3523DC7}" srcId="{03C32A86-A12E-49CD-A2F3-7F3479AB315A}" destId="{594326D5-67B0-49D9-B9FA-34B89C533E1A}" srcOrd="1" destOrd="0" parTransId="{8FCD32C4-DA87-49A9-BE54-BB8E340DA64B}" sibTransId="{08F5FEF3-3578-4FD1-A3B9-855162055875}"/>
    <dgm:cxn modelId="{DA0FBCB0-B6F4-466C-976B-DB7332729882}" type="presOf" srcId="{DEE8A6F6-35AE-4552-9813-DCBC947CA5CF}" destId="{428D7953-05AB-4411-91DC-D87A4EF0D9CD}" srcOrd="0" destOrd="0" presId="urn:microsoft.com/office/officeart/2008/layout/RadialCluster"/>
    <dgm:cxn modelId="{18D3F5A9-2FEA-4087-804E-692C5A4356BD}" srcId="{03C32A86-A12E-49CD-A2F3-7F3479AB315A}" destId="{AEBD2545-E395-4B6F-B131-D3A7A2F385B6}" srcOrd="4" destOrd="0" parTransId="{463D2967-3371-431B-8D14-6BD8EFE2BAF1}" sibTransId="{11EAB62E-EB04-425E-AE2E-4F16E7117B07}"/>
    <dgm:cxn modelId="{10715262-32C1-4BB5-BA0D-D6D24D24C47A}" type="presParOf" srcId="{DF635A5E-089A-404B-9A65-22D6D26AA641}" destId="{A9F65E8C-83DC-4A55-9EC6-81BA26D40D97}" srcOrd="0" destOrd="0" presId="urn:microsoft.com/office/officeart/2008/layout/RadialCluster"/>
    <dgm:cxn modelId="{7F6CA40B-76E3-448A-8386-966A3210F203}" type="presParOf" srcId="{A9F65E8C-83DC-4A55-9EC6-81BA26D40D97}" destId="{F007D5B4-6378-4FEF-9915-B7AACBD17F1C}" srcOrd="0" destOrd="0" presId="urn:microsoft.com/office/officeart/2008/layout/RadialCluster"/>
    <dgm:cxn modelId="{687C6695-CB30-49B3-8C86-D6C4F2E2608C}" type="presParOf" srcId="{A9F65E8C-83DC-4A55-9EC6-81BA26D40D97}" destId="{E69018D2-AD5D-4B24-8CFB-CC6CF34915EF}" srcOrd="1" destOrd="0" presId="urn:microsoft.com/office/officeart/2008/layout/RadialCluster"/>
    <dgm:cxn modelId="{9C4062F0-E19F-4454-B193-890970DA0FF7}" type="presParOf" srcId="{A9F65E8C-83DC-4A55-9EC6-81BA26D40D97}" destId="{2DA55492-D65A-449A-B001-E7A457DADC60}" srcOrd="2" destOrd="0" presId="urn:microsoft.com/office/officeart/2008/layout/RadialCluster"/>
    <dgm:cxn modelId="{0A5FFD6A-E7FF-4AAE-A691-A43B388D621C}" type="presParOf" srcId="{A9F65E8C-83DC-4A55-9EC6-81BA26D40D97}" destId="{8CBE5B37-C1F6-4991-9D3D-086CD54E1CC7}" srcOrd="3" destOrd="0" presId="urn:microsoft.com/office/officeart/2008/layout/RadialCluster"/>
    <dgm:cxn modelId="{F0B8DCBE-2621-40E1-8ABA-7A23CD2A9B57}" type="presParOf" srcId="{A9F65E8C-83DC-4A55-9EC6-81BA26D40D97}" destId="{8409A8FD-F949-49F5-8FB2-B7028E6FFC08}" srcOrd="4" destOrd="0" presId="urn:microsoft.com/office/officeart/2008/layout/RadialCluster"/>
    <dgm:cxn modelId="{E9A20915-C23F-4F4C-B8EE-AEE98DC10881}" type="presParOf" srcId="{A9F65E8C-83DC-4A55-9EC6-81BA26D40D97}" destId="{90B342A0-EB09-4AB3-AFB0-7CA855436435}" srcOrd="5" destOrd="0" presId="urn:microsoft.com/office/officeart/2008/layout/RadialCluster"/>
    <dgm:cxn modelId="{975EFD64-DF4A-47A6-B261-8B398E9AE095}" type="presParOf" srcId="{A9F65E8C-83DC-4A55-9EC6-81BA26D40D97}" destId="{C2735736-12D5-453B-9308-EF84B4133131}" srcOrd="6" destOrd="0" presId="urn:microsoft.com/office/officeart/2008/layout/RadialCluster"/>
    <dgm:cxn modelId="{F88EBDC7-3278-45B8-92C0-0C9161DF0B66}" type="presParOf" srcId="{A9F65E8C-83DC-4A55-9EC6-81BA26D40D97}" destId="{2D2655A8-19D7-4C8E-A5FA-57DC15C94E49}" srcOrd="7" destOrd="0" presId="urn:microsoft.com/office/officeart/2008/layout/RadialCluster"/>
    <dgm:cxn modelId="{8384942B-1818-4736-AB07-7786C659EB39}" type="presParOf" srcId="{A9F65E8C-83DC-4A55-9EC6-81BA26D40D97}" destId="{428D7953-05AB-4411-91DC-D87A4EF0D9CD}" srcOrd="8" destOrd="0" presId="urn:microsoft.com/office/officeart/2008/layout/RadialCluster"/>
    <dgm:cxn modelId="{968959DB-393B-4D3C-BBAF-2A41551A3FA5}" type="presParOf" srcId="{A9F65E8C-83DC-4A55-9EC6-81BA26D40D97}" destId="{3C3B618C-7FFB-4382-AA67-B8D3AB490CA1}" srcOrd="9" destOrd="0" presId="urn:microsoft.com/office/officeart/2008/layout/RadialCluster"/>
    <dgm:cxn modelId="{C3E85CB3-EEEC-4693-950C-8D8CAFF33298}" type="presParOf" srcId="{A9F65E8C-83DC-4A55-9EC6-81BA26D40D97}" destId="{B48A39AE-04CC-4523-92C1-CBF9671DFFC2}" srcOrd="10" destOrd="0" presId="urn:microsoft.com/office/officeart/2008/layout/RadialCluster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FF7074-C540-482F-96CE-742F0D6A2A6B}">
      <dsp:nvSpPr>
        <dsp:cNvPr id="0" name=""/>
        <dsp:cNvSpPr/>
      </dsp:nvSpPr>
      <dsp:spPr>
        <a:xfrm>
          <a:off x="3744" y="218146"/>
          <a:ext cx="2874564" cy="1038045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060" tIns="166624" rIns="255060" bIns="85344" numCol="1" spcCol="1270" anchor="t" anchorCtr="0">
          <a:noAutofit/>
        </a:bodyPr>
        <a:lstStyle/>
        <a:p>
          <a:pPr marL="57150" marR="0" lvl="1" indent="0" algn="l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endParaRPr lang="en-GB" sz="1200" kern="1200" dirty="0"/>
        </a:p>
        <a:p>
          <a:pPr marL="57150" marR="0" lvl="1" indent="0" algn="l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r>
            <a:rPr lang="en-GB" sz="1200" kern="1200" dirty="0" smtClean="0"/>
            <a:t>Primary - 391,000</a:t>
          </a:r>
          <a:endParaRPr lang="en-GB" sz="1200" kern="1200" dirty="0"/>
        </a:p>
        <a:p>
          <a:pPr marL="57150" marR="0" lvl="1" indent="0" algn="l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r>
            <a:rPr lang="en-GB" sz="1200" kern="1200" dirty="0" smtClean="0"/>
            <a:t>Secondary - 282,000</a:t>
          </a:r>
          <a:endParaRPr lang="en-GB" sz="1200" kern="1200" dirty="0"/>
        </a:p>
        <a:p>
          <a:pPr marL="57150" marR="0" lvl="1" indent="0" algn="l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r>
            <a:rPr lang="en-GB" sz="1200" kern="1200" dirty="0" smtClean="0"/>
            <a:t>Special - 7,000</a:t>
          </a:r>
          <a:endParaRPr lang="en-GB" sz="1200" kern="1200" dirty="0"/>
        </a:p>
        <a:p>
          <a:pPr marL="57150" marR="0" lvl="1" indent="0" algn="l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lrTx/>
            <a:buSzTx/>
            <a:buFontTx/>
            <a:buChar char="••"/>
            <a:tabLst/>
            <a:defRPr/>
          </a:pPr>
          <a:endParaRPr lang="en-GB" sz="500" kern="1200" dirty="0"/>
        </a:p>
      </dsp:txBody>
      <dsp:txXfrm>
        <a:off x="3744" y="218146"/>
        <a:ext cx="2874564" cy="1038045"/>
      </dsp:txXfrm>
    </dsp:sp>
    <dsp:sp modelId="{D2EE4648-EC12-4AF6-92F6-A657169C8A9E}">
      <dsp:nvSpPr>
        <dsp:cNvPr id="0" name=""/>
        <dsp:cNvSpPr/>
      </dsp:nvSpPr>
      <dsp:spPr>
        <a:xfrm>
          <a:off x="164318" y="20926"/>
          <a:ext cx="1521228" cy="2359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952" tIns="0" rIns="8695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Pupils</a:t>
          </a:r>
          <a:endParaRPr lang="en-GB" sz="1200" b="1" kern="1200" dirty="0"/>
        </a:p>
      </dsp:txBody>
      <dsp:txXfrm>
        <a:off x="164318" y="20926"/>
        <a:ext cx="1521228" cy="235929"/>
      </dsp:txXfrm>
    </dsp:sp>
    <dsp:sp modelId="{06653A66-6971-4AD2-89B3-6B5930B6BEB5}">
      <dsp:nvSpPr>
        <dsp:cNvPr id="0" name=""/>
        <dsp:cNvSpPr/>
      </dsp:nvSpPr>
      <dsp:spPr>
        <a:xfrm>
          <a:off x="22716" y="1351551"/>
          <a:ext cx="2874564" cy="1007015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060" tIns="166624" rIns="255060" bIns="85344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GB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200" kern="1200" dirty="0" smtClean="0"/>
            <a:t>Primary - 23,500</a:t>
          </a:r>
          <a:endParaRPr lang="en-GB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200" kern="1200" dirty="0" smtClean="0"/>
            <a:t>Secondary - 23,000</a:t>
          </a:r>
          <a:endParaRPr lang="en-GB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200" kern="1200" dirty="0" smtClean="0"/>
            <a:t>Special - 1,900</a:t>
          </a:r>
          <a:endParaRPr lang="en-GB" sz="1200" kern="1200" dirty="0"/>
        </a:p>
      </dsp:txBody>
      <dsp:txXfrm>
        <a:off x="22716" y="1351551"/>
        <a:ext cx="2874564" cy="1007015"/>
      </dsp:txXfrm>
    </dsp:sp>
    <dsp:sp modelId="{9C2C07AD-520D-49E8-9275-DCB5DD9605FF}">
      <dsp:nvSpPr>
        <dsp:cNvPr id="0" name=""/>
        <dsp:cNvSpPr/>
      </dsp:nvSpPr>
      <dsp:spPr>
        <a:xfrm>
          <a:off x="164318" y="1220095"/>
          <a:ext cx="1521228" cy="2359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952" tIns="0" rIns="8695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Teachers</a:t>
          </a:r>
          <a:endParaRPr lang="en-GB" sz="1200" b="1" kern="1200" dirty="0"/>
        </a:p>
      </dsp:txBody>
      <dsp:txXfrm>
        <a:off x="164318" y="1220095"/>
        <a:ext cx="1521228" cy="235929"/>
      </dsp:txXfrm>
    </dsp:sp>
    <dsp:sp modelId="{89AB9057-5052-4AFA-8FEA-E3B95B67F483}">
      <dsp:nvSpPr>
        <dsp:cNvPr id="0" name=""/>
        <dsp:cNvSpPr/>
      </dsp:nvSpPr>
      <dsp:spPr>
        <a:xfrm>
          <a:off x="0" y="2506197"/>
          <a:ext cx="2874564" cy="1041858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060" tIns="166624" rIns="255060" bIns="85344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en-GB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200" kern="1200" dirty="0" smtClean="0"/>
            <a:t>Primary -2,039</a:t>
          </a:r>
          <a:endParaRPr lang="en-GB" sz="12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200" kern="1200" dirty="0" smtClean="0"/>
            <a:t>Secondary - 361</a:t>
          </a: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200" kern="1200" dirty="0" smtClean="0"/>
            <a:t>Special - 144 </a:t>
          </a:r>
        </a:p>
      </dsp:txBody>
      <dsp:txXfrm>
        <a:off x="0" y="2506197"/>
        <a:ext cx="2874564" cy="1041858"/>
      </dsp:txXfrm>
    </dsp:sp>
    <dsp:sp modelId="{74B17BAB-0048-4A7B-AF02-F25270A96863}">
      <dsp:nvSpPr>
        <dsp:cNvPr id="0" name=""/>
        <dsp:cNvSpPr/>
      </dsp:nvSpPr>
      <dsp:spPr>
        <a:xfrm>
          <a:off x="164318" y="2388233"/>
          <a:ext cx="1521228" cy="2359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952" tIns="0" rIns="86952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Schools</a:t>
          </a:r>
          <a:endParaRPr lang="en-GB" sz="1200" b="1" kern="1200" dirty="0"/>
        </a:p>
      </dsp:txBody>
      <dsp:txXfrm>
        <a:off x="164318" y="2388233"/>
        <a:ext cx="1521228" cy="2359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425D6F-DB17-4FF0-AEA0-06B023B5B0EF}">
      <dsp:nvSpPr>
        <dsp:cNvPr id="0" name=""/>
        <dsp:cNvSpPr/>
      </dsp:nvSpPr>
      <dsp:spPr>
        <a:xfrm>
          <a:off x="1055229" y="151008"/>
          <a:ext cx="1979401" cy="89525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 The majority of P4 and P7 pupils are performing well or very well in literacy and numeracy</a:t>
          </a:r>
          <a:r>
            <a:rPr lang="en-GB" sz="1600" kern="1200" dirty="0" smtClean="0"/>
            <a:t>... </a:t>
          </a:r>
          <a:endParaRPr lang="en-GB" sz="1600" kern="1200" dirty="0"/>
        </a:p>
      </dsp:txBody>
      <dsp:txXfrm>
        <a:off x="1055229" y="151008"/>
        <a:ext cx="1979401" cy="895251"/>
      </dsp:txXfrm>
    </dsp:sp>
    <dsp:sp modelId="{B746BEF8-523C-40F3-A1FC-7FCE9AB0C2D2}">
      <dsp:nvSpPr>
        <dsp:cNvPr id="0" name=""/>
        <dsp:cNvSpPr/>
      </dsp:nvSpPr>
      <dsp:spPr>
        <a:xfrm>
          <a:off x="363200" y="192444"/>
          <a:ext cx="673844" cy="67792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B3204-45CB-4ED2-8339-67BDB8581465}">
      <dsp:nvSpPr>
        <dsp:cNvPr id="0" name=""/>
        <dsp:cNvSpPr/>
      </dsp:nvSpPr>
      <dsp:spPr>
        <a:xfrm>
          <a:off x="584641" y="1146071"/>
          <a:ext cx="1979401" cy="89525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...However there were small decreases in performance in reading and writing between 2012 and 2014 at the majority of stages.</a:t>
          </a:r>
        </a:p>
      </dsp:txBody>
      <dsp:txXfrm>
        <a:off x="584641" y="1146071"/>
        <a:ext cx="1979401" cy="895251"/>
      </dsp:txXfrm>
    </dsp:sp>
    <dsp:sp modelId="{ADE3DE92-00E4-44FD-8CB9-0C46ED1167AE}">
      <dsp:nvSpPr>
        <dsp:cNvPr id="0" name=""/>
        <dsp:cNvSpPr/>
      </dsp:nvSpPr>
      <dsp:spPr>
        <a:xfrm>
          <a:off x="2579208" y="1199598"/>
          <a:ext cx="645987" cy="678887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0EBA2-FCD1-4C33-9C88-D9039A454E94}">
      <dsp:nvSpPr>
        <dsp:cNvPr id="0" name=""/>
        <dsp:cNvSpPr/>
      </dsp:nvSpPr>
      <dsp:spPr>
        <a:xfrm>
          <a:off x="1069080" y="2087034"/>
          <a:ext cx="1979401" cy="89525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...And a decreased numeracy performance between 2011 and 2015</a:t>
          </a:r>
          <a:endParaRPr lang="en-GB" sz="1200" kern="1200" dirty="0"/>
        </a:p>
      </dsp:txBody>
      <dsp:txXfrm>
        <a:off x="1069080" y="2087034"/>
        <a:ext cx="1979401" cy="895251"/>
      </dsp:txXfrm>
    </dsp:sp>
    <dsp:sp modelId="{43B4E4CB-5F5C-4A38-AF31-471B1D4FA8B4}">
      <dsp:nvSpPr>
        <dsp:cNvPr id="0" name=""/>
        <dsp:cNvSpPr/>
      </dsp:nvSpPr>
      <dsp:spPr>
        <a:xfrm>
          <a:off x="289957" y="2197042"/>
          <a:ext cx="721172" cy="660444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24F072-C099-442A-ADD9-BE00CC95BDF7}">
      <dsp:nvSpPr>
        <dsp:cNvPr id="0" name=""/>
        <dsp:cNvSpPr/>
      </dsp:nvSpPr>
      <dsp:spPr>
        <a:xfrm>
          <a:off x="19166" y="0"/>
          <a:ext cx="2407626" cy="6309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 smtClean="0"/>
            <a:t>There are signs that the attainment gap is reducing on </a:t>
          </a:r>
          <a:r>
            <a:rPr lang="en-GB" sz="1200" b="0" i="1" kern="1200" dirty="0" smtClean="0"/>
            <a:t>some </a:t>
          </a:r>
          <a:r>
            <a:rPr lang="en-GB" sz="1200" b="0" kern="1200" dirty="0" smtClean="0"/>
            <a:t>measures.  </a:t>
          </a:r>
          <a:endParaRPr lang="en-GB" sz="1200" b="0" kern="1200" dirty="0"/>
        </a:p>
      </dsp:txBody>
      <dsp:txXfrm>
        <a:off x="19166" y="0"/>
        <a:ext cx="2407626" cy="630918"/>
      </dsp:txXfrm>
    </dsp:sp>
    <dsp:sp modelId="{79271029-9BDD-45BF-8204-8FF2BA2CF427}">
      <dsp:nvSpPr>
        <dsp:cNvPr id="0" name=""/>
        <dsp:cNvSpPr/>
      </dsp:nvSpPr>
      <dsp:spPr>
        <a:xfrm>
          <a:off x="20322" y="872701"/>
          <a:ext cx="2407626" cy="190542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 smtClean="0"/>
            <a:t>There is an improving picture for those leaving school with low or no levels or qualification. 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b="0" kern="1200" dirty="0" smtClean="0"/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 smtClean="0"/>
            <a:t>The difference in the proportions from the most and least deprived areas achieving at least one </a:t>
          </a:r>
          <a:r>
            <a:rPr lang="en-GB" sz="1200" b="0" kern="1200" dirty="0" err="1" smtClean="0"/>
            <a:t>SCQF</a:t>
          </a:r>
          <a:r>
            <a:rPr lang="en-GB" sz="1200" b="0" kern="1200" dirty="0" smtClean="0"/>
            <a:t> 5 qualification or better has reduced (33 percentage points in 09/10 to 21 points in 14/15.)</a:t>
          </a:r>
          <a:endParaRPr lang="en-GB" sz="1200" b="0" kern="1200" dirty="0"/>
        </a:p>
      </dsp:txBody>
      <dsp:txXfrm>
        <a:off x="20322" y="872701"/>
        <a:ext cx="2407626" cy="1905424"/>
      </dsp:txXfrm>
    </dsp:sp>
    <dsp:sp modelId="{3546BCD0-92CB-47C4-9B77-1723B38D2988}">
      <dsp:nvSpPr>
        <dsp:cNvPr id="0" name=""/>
        <dsp:cNvSpPr/>
      </dsp:nvSpPr>
      <dsp:spPr>
        <a:xfrm>
          <a:off x="20322" y="3018889"/>
          <a:ext cx="2407626" cy="19015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0" kern="1200" dirty="0" smtClean="0"/>
            <a:t>But the gap in terms of those achieving 5 or more awards at </a:t>
          </a:r>
          <a:r>
            <a:rPr lang="en-GB" sz="1200" b="0" kern="1200" dirty="0" err="1" smtClean="0"/>
            <a:t>SCQF5</a:t>
          </a:r>
          <a:r>
            <a:rPr lang="en-GB" sz="1200" b="0" kern="1200" dirty="0" smtClean="0"/>
            <a:t> or better has decreased at a much slower rate (down 5.6 percentage points since 09/10).</a:t>
          </a:r>
          <a:endParaRPr lang="en-GB" sz="1200" b="0" kern="1200" dirty="0"/>
        </a:p>
      </dsp:txBody>
      <dsp:txXfrm>
        <a:off x="20322" y="3018889"/>
        <a:ext cx="2407626" cy="190150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07D5B4-6378-4FEF-9915-B7AACBD17F1C}">
      <dsp:nvSpPr>
        <dsp:cNvPr id="0" name=""/>
        <dsp:cNvSpPr/>
      </dsp:nvSpPr>
      <dsp:spPr>
        <a:xfrm>
          <a:off x="1939279" y="1293422"/>
          <a:ext cx="1041648" cy="10416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Education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Expenditure</a:t>
          </a:r>
        </a:p>
      </dsp:txBody>
      <dsp:txXfrm>
        <a:off x="1939279" y="1293422"/>
        <a:ext cx="1041648" cy="1041648"/>
      </dsp:txXfrm>
    </dsp:sp>
    <dsp:sp modelId="{E69018D2-AD5D-4B24-8CFB-CC6CF34915EF}">
      <dsp:nvSpPr>
        <dsp:cNvPr id="0" name=""/>
        <dsp:cNvSpPr/>
      </dsp:nvSpPr>
      <dsp:spPr>
        <a:xfrm rot="16200000">
          <a:off x="2207497" y="1040816"/>
          <a:ext cx="5052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521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A55492-D65A-449A-B001-E7A457DADC60}">
      <dsp:nvSpPr>
        <dsp:cNvPr id="0" name=""/>
        <dsp:cNvSpPr/>
      </dsp:nvSpPr>
      <dsp:spPr>
        <a:xfrm>
          <a:off x="2028104" y="-75788"/>
          <a:ext cx="863998" cy="8639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Secondary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£1,929 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(40%)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 dirty="0"/>
        </a:p>
      </dsp:txBody>
      <dsp:txXfrm>
        <a:off x="2028104" y="-75788"/>
        <a:ext cx="863998" cy="863998"/>
      </dsp:txXfrm>
    </dsp:sp>
    <dsp:sp modelId="{8CBE5B37-C1F6-4991-9D3D-086CD54E1CC7}">
      <dsp:nvSpPr>
        <dsp:cNvPr id="0" name=""/>
        <dsp:cNvSpPr/>
      </dsp:nvSpPr>
      <dsp:spPr>
        <a:xfrm rot="20520000">
          <a:off x="2969764" y="1574537"/>
          <a:ext cx="4561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617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9A8FD-F949-49F5-8FB2-B7028E6FFC08}">
      <dsp:nvSpPr>
        <dsp:cNvPr id="0" name=""/>
        <dsp:cNvSpPr/>
      </dsp:nvSpPr>
      <dsp:spPr>
        <a:xfrm>
          <a:off x="3414778" y="931689"/>
          <a:ext cx="863998" cy="8639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Primary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£1,852 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(38%)</a:t>
          </a:r>
        </a:p>
      </dsp:txBody>
      <dsp:txXfrm>
        <a:off x="3414778" y="931689"/>
        <a:ext cx="863998" cy="863998"/>
      </dsp:txXfrm>
    </dsp:sp>
    <dsp:sp modelId="{90B342A0-EB09-4AB3-AFB0-7CA855436435}">
      <dsp:nvSpPr>
        <dsp:cNvPr id="0" name=""/>
        <dsp:cNvSpPr/>
      </dsp:nvSpPr>
      <dsp:spPr>
        <a:xfrm rot="3240000">
          <a:off x="2788530" y="2433149"/>
          <a:ext cx="24246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2462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35736-12D5-453B-9308-EF84B4133131}">
      <dsp:nvSpPr>
        <dsp:cNvPr id="0" name=""/>
        <dsp:cNvSpPr/>
      </dsp:nvSpPr>
      <dsp:spPr>
        <a:xfrm>
          <a:off x="2843734" y="2531227"/>
          <a:ext cx="946762" cy="9251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Special schools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£</a:t>
          </a:r>
          <a:r>
            <a:rPr lang="en-GB" sz="1200" kern="1200" dirty="0" err="1" smtClean="0"/>
            <a:t>533m</a:t>
          </a:r>
          <a:endParaRPr lang="en-GB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(11%)</a:t>
          </a:r>
          <a:endParaRPr lang="en-GB" sz="1200" kern="1200" dirty="0"/>
        </a:p>
      </dsp:txBody>
      <dsp:txXfrm>
        <a:off x="2843734" y="2531227"/>
        <a:ext cx="946762" cy="925190"/>
      </dsp:txXfrm>
    </dsp:sp>
    <dsp:sp modelId="{2D2655A8-19D7-4C8E-A5FA-57DC15C94E49}">
      <dsp:nvSpPr>
        <dsp:cNvPr id="0" name=""/>
        <dsp:cNvSpPr/>
      </dsp:nvSpPr>
      <dsp:spPr>
        <a:xfrm rot="7560000">
          <a:off x="1979032" y="2387384"/>
          <a:ext cx="1293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325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D7953-05AB-4411-91DC-D87A4EF0D9CD}">
      <dsp:nvSpPr>
        <dsp:cNvPr id="0" name=""/>
        <dsp:cNvSpPr/>
      </dsp:nvSpPr>
      <dsp:spPr>
        <a:xfrm>
          <a:off x="1117950" y="2439697"/>
          <a:ext cx="970282" cy="110825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Early Years and Childcare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£</a:t>
          </a:r>
          <a:r>
            <a:rPr lang="en-GB" sz="1200" i="0" kern="1200" dirty="0" smtClean="0"/>
            <a:t>346 m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(7%)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 dirty="0"/>
        </a:p>
      </dsp:txBody>
      <dsp:txXfrm>
        <a:off x="1117950" y="2439697"/>
        <a:ext cx="970282" cy="1108250"/>
      </dsp:txXfrm>
    </dsp:sp>
    <dsp:sp modelId="{3C3B618C-7FFB-4382-AA67-B8D3AB490CA1}">
      <dsp:nvSpPr>
        <dsp:cNvPr id="0" name=""/>
        <dsp:cNvSpPr/>
      </dsp:nvSpPr>
      <dsp:spPr>
        <a:xfrm rot="11880000">
          <a:off x="1494264" y="1574537"/>
          <a:ext cx="45617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617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A39AE-04CC-4523-92C1-CBF9671DFFC2}">
      <dsp:nvSpPr>
        <dsp:cNvPr id="0" name=""/>
        <dsp:cNvSpPr/>
      </dsp:nvSpPr>
      <dsp:spPr>
        <a:xfrm>
          <a:off x="641429" y="931689"/>
          <a:ext cx="863998" cy="863998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Other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£156 m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(3%)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/>
        </a:p>
      </dsp:txBody>
      <dsp:txXfrm>
        <a:off x="641429" y="931689"/>
        <a:ext cx="863998" cy="863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0.48792</cdr:x>
      <cdr:y>0.244</cdr:y>
    </cdr:from>
    <cdr:to>
      <cdr:x>0.72961</cdr:x>
      <cdr:y>0.34502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2873" y="655798"/>
          <a:ext cx="1071377" cy="271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000" dirty="0" smtClean="0"/>
            <a:t>Scotland average</a:t>
          </a:r>
          <a:endParaRPr lang="en-GB" sz="1000" dirty="0"/>
        </a:p>
      </cdr:txBody>
    </cdr:sp>
  </cdr:relSizeAnchor>
  <cdr:relSizeAnchor xmlns:cdr="http://schemas.openxmlformats.org/drawingml/2006/chartDrawing">
    <cdr:from>
      <cdr:x>0.49401</cdr:x>
      <cdr:y>0.37901</cdr:y>
    </cdr:from>
    <cdr:to>
      <cdr:x>0.54255</cdr:x>
      <cdr:y>0.4395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H="1">
          <a:off x="2207772" y="902258"/>
          <a:ext cx="216936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0.6525</cdr:x>
      <cdr:y>0.58751</cdr:y>
    </cdr:from>
    <cdr:to>
      <cdr:x>0.74075</cdr:x>
      <cdr:y>0.72778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2892460" y="1579037"/>
          <a:ext cx="391160" cy="37698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10762D-CAE9-40A5-ABE0-801AAE3FC32B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39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D101A5-29D6-40E3-8452-BCD99611B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D4C4AD-C120-47D0-9540-BE379A54D16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B43D0C-507A-4EC4-BE9C-0DC7658D613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7CA5-2539-4C4C-AE35-F6145C47ED53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2A048-B25E-404E-B6D9-745EC8187A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6B854-28B1-4F94-9F02-AFD853BAA92F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628E-E468-4764-91CB-7F5019A398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C4F23-598D-4BBB-A486-FDE2E9EC6DDE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5E1B8-D221-4937-84BD-916ACDD9C2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BAA8-24E6-45A0-9C63-F460CC2B53AD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4BE0-E182-44A6-AE6D-5918BF1206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3823-7D8B-4B09-A9D6-E6069A3CD3A4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BCF33-282F-425F-863F-AA443BDFCD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BADF-D7F8-4B0A-A565-50A1B8EB1C41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0FE29-F678-4F15-A53A-50174035F4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BFB75-EC1D-4909-9F55-656AABC7AECA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0D0E9-44FF-4B5C-826B-03494FEEC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BE46-B636-4DC0-9614-576D6A239FCD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CE288-4FC6-476F-927A-F980607296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803E-E8A5-4B35-BE12-9A8C04485FD0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14E41-7321-4F81-A684-6B193B72AD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1A379-9B7A-4537-AC0C-34FF4B7BAF3A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B58F-2521-4ED2-AB35-C121D90138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2EEDC-EB8E-4701-A2A6-2DEC24F5FFB0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EA81-8886-4BD2-B09A-BB2E00E330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F52250-4351-43EF-B560-582D0CAA6781}" type="datetimeFigureOut">
              <a:rPr lang="en-GB"/>
              <a:pPr>
                <a:defRPr/>
              </a:pPr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D25121-CBC7-4CF3-AF70-029AB555E6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7.emf"/><Relationship Id="rId3" Type="http://schemas.openxmlformats.org/officeDocument/2006/relationships/notesSlide" Target="../notesSlides/notesSlide1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1.xml"/><Relationship Id="rId15" Type="http://schemas.openxmlformats.org/officeDocument/2006/relationships/oleObject" Target="../embeddings/Microsoft_Office_Excel_Chart4.xls"/><Relationship Id="rId10" Type="http://schemas.openxmlformats.org/officeDocument/2006/relationships/oleObject" Target="../embeddings/Microsoft_Office_Excel_Chart2.xls"/><Relationship Id="rId4" Type="http://schemas.openxmlformats.org/officeDocument/2006/relationships/diagramData" Target="../diagrams/data1.xml"/><Relationship Id="rId9" Type="http://schemas.openxmlformats.org/officeDocument/2006/relationships/oleObject" Target="../embeddings/Microsoft_Office_Excel_Chart1.xls"/><Relationship Id="rId14" Type="http://schemas.openxmlformats.org/officeDocument/2006/relationships/oleObject" Target="../embeddings/Microsoft_Office_Excel_Chart3.xls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diagramColors" Target="../diagrams/colors3.xml"/><Relationship Id="rId18" Type="http://schemas.openxmlformats.org/officeDocument/2006/relationships/image" Target="../media/image15.png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2.xml"/><Relationship Id="rId12" Type="http://schemas.openxmlformats.org/officeDocument/2006/relationships/diagramQuickStyle" Target="../diagrams/quickStyle3.xml"/><Relationship Id="rId1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Microsoft_Office_Excel_Chart5.xls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2.xml"/><Relationship Id="rId11" Type="http://schemas.openxmlformats.org/officeDocument/2006/relationships/diagramLayout" Target="../diagrams/layout3.xml"/><Relationship Id="rId5" Type="http://schemas.openxmlformats.org/officeDocument/2006/relationships/diagramData" Target="../diagrams/data2.xml"/><Relationship Id="rId15" Type="http://schemas.openxmlformats.org/officeDocument/2006/relationships/image" Target="../media/image13.png"/><Relationship Id="rId10" Type="http://schemas.openxmlformats.org/officeDocument/2006/relationships/diagramData" Target="../diagrams/data3.xml"/><Relationship Id="rId4" Type="http://schemas.openxmlformats.org/officeDocument/2006/relationships/image" Target="../media/image9.png"/><Relationship Id="rId9" Type="http://schemas.microsoft.com/office/2007/relationships/diagramDrawing" Target="../diagrams/drawing2.xml"/><Relationship Id="rId14" Type="http://schemas.microsoft.com/office/2007/relationships/diagramDrawing" Target="../diagrams/drawing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Chart6.xls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580063" y="549275"/>
            <a:ext cx="2087562" cy="1008063"/>
          </a:xfrm>
          <a:prstGeom prst="rect">
            <a:avLst/>
          </a:prstGeom>
          <a:solidFill>
            <a:srgbClr val="EB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692275" y="1196975"/>
            <a:ext cx="2951163" cy="2087563"/>
          </a:xfrm>
          <a:prstGeom prst="rect">
            <a:avLst/>
          </a:prstGeom>
          <a:solidFill>
            <a:srgbClr val="F2F6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3022600" y="255588"/>
            <a:ext cx="1323975" cy="8461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Average class size in primary is 23.4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4770438" y="188913"/>
            <a:ext cx="1079500" cy="16621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tx1"/>
                </a:solidFill>
              </a:rPr>
              <a:t>Staying on rates have risen.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tx1"/>
                </a:solidFill>
              </a:rPr>
              <a:t>Over 88% of S3 cohort stay  on to S5 and over 62% to S6.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88013" y="1993900"/>
            <a:ext cx="3268662" cy="14303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3251200" y="5157788"/>
            <a:ext cx="1158875" cy="120967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There are around 1,000 rural schools in Scotland. 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97490" y="414603"/>
          <a:ext cx="3286379" cy="3568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344" name="Chart 13"/>
          <p:cNvGraphicFramePr>
            <a:graphicFrameLocks/>
          </p:cNvGraphicFramePr>
          <p:nvPr/>
        </p:nvGraphicFramePr>
        <p:xfrm>
          <a:off x="5849938" y="177800"/>
          <a:ext cx="3241675" cy="1685925"/>
        </p:xfrm>
        <a:graphic>
          <a:graphicData uri="http://schemas.openxmlformats.org/presentationml/2006/ole">
            <p:oleObj spid="_x0000_s14344" r:id="rId9" imgW="3237257" imgH="1688738" progId="Excel.Chart.8">
              <p:embed/>
            </p:oleObj>
          </a:graphicData>
        </a:graphic>
      </p:graphicFrame>
      <p:sp>
        <p:nvSpPr>
          <p:cNvPr id="14345" name="TextBox 16"/>
          <p:cNvSpPr txBox="1">
            <a:spLocks noChangeArrowheads="1"/>
          </p:cNvSpPr>
          <p:nvPr/>
        </p:nvSpPr>
        <p:spPr bwMode="auto">
          <a:xfrm>
            <a:off x="6372225" y="50800"/>
            <a:ext cx="17287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Calibri" pitchFamily="34" charset="0"/>
              </a:rPr>
              <a:t>Pupil numbers by stage:</a:t>
            </a:r>
          </a:p>
        </p:txBody>
      </p:sp>
      <p:graphicFrame>
        <p:nvGraphicFramePr>
          <p:cNvPr id="14346" name="Chart 19"/>
          <p:cNvGraphicFramePr>
            <a:graphicFrameLocks/>
          </p:cNvGraphicFramePr>
          <p:nvPr/>
        </p:nvGraphicFramePr>
        <p:xfrm>
          <a:off x="96838" y="4308475"/>
          <a:ext cx="3040062" cy="2144713"/>
        </p:xfrm>
        <a:graphic>
          <a:graphicData uri="http://schemas.openxmlformats.org/presentationml/2006/ole">
            <p:oleObj spid="_x0000_s14346" r:id="rId10" imgW="3036071" imgH="2145978" progId="Excel.Chart.8">
              <p:embed/>
            </p:oleObj>
          </a:graphicData>
        </a:graphic>
      </p:graphicFrame>
      <p:sp>
        <p:nvSpPr>
          <p:cNvPr id="14347" name="TextBox 20"/>
          <p:cNvSpPr txBox="1">
            <a:spLocks noChangeArrowheads="1"/>
          </p:cNvSpPr>
          <p:nvPr/>
        </p:nvSpPr>
        <p:spPr bwMode="auto">
          <a:xfrm>
            <a:off x="265113" y="43084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Calibri" pitchFamily="34" charset="0"/>
              </a:rPr>
              <a:t>Size of schools:</a:t>
            </a:r>
          </a:p>
        </p:txBody>
      </p:sp>
      <p:pic>
        <p:nvPicPr>
          <p:cNvPr id="19" name="Picture 18"/>
          <p:cNvPicPr/>
          <p:nvPr/>
        </p:nvPicPr>
        <p:blipFill>
          <a:blip r:embed="rId1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056219" y="765205"/>
            <a:ext cx="740410" cy="739775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274629" y="1941153"/>
            <a:ext cx="510540" cy="694075"/>
          </a:xfrm>
          <a:prstGeom prst="rect">
            <a:avLst/>
          </a:prstGeom>
        </p:spPr>
      </p:pic>
      <p:sp>
        <p:nvSpPr>
          <p:cNvPr id="14350" name="TextBox 1"/>
          <p:cNvSpPr txBox="1">
            <a:spLocks noChangeArrowheads="1"/>
          </p:cNvSpPr>
          <p:nvPr/>
        </p:nvSpPr>
        <p:spPr bwMode="auto">
          <a:xfrm>
            <a:off x="96838" y="46038"/>
            <a:ext cx="39036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School education in Scotland</a:t>
            </a:r>
          </a:p>
        </p:txBody>
      </p:sp>
      <p:pic>
        <p:nvPicPr>
          <p:cNvPr id="14351" name="Picture 2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12925" y="3141663"/>
            <a:ext cx="9842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Rounded Rectangle 39"/>
          <p:cNvSpPr/>
          <p:nvPr/>
        </p:nvSpPr>
        <p:spPr>
          <a:xfrm>
            <a:off x="2327275" y="4168775"/>
            <a:ext cx="1895475" cy="8318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3% of primary pupils are in schools with fewer than 50 pupils</a:t>
            </a:r>
          </a:p>
        </p:txBody>
      </p:sp>
      <p:graphicFrame>
        <p:nvGraphicFramePr>
          <p:cNvPr id="14353" name="Chart 6"/>
          <p:cNvGraphicFramePr>
            <a:graphicFrameLocks/>
          </p:cNvGraphicFramePr>
          <p:nvPr/>
        </p:nvGraphicFramePr>
        <p:xfrm>
          <a:off x="4822825" y="4076700"/>
          <a:ext cx="4105275" cy="1439863"/>
        </p:xfrm>
        <a:graphic>
          <a:graphicData uri="http://schemas.openxmlformats.org/presentationml/2006/ole">
            <p:oleObj spid="_x0000_s14353" r:id="rId14" imgW="4109060" imgH="1438781" progId="Excel.Chart.8">
              <p:embed/>
            </p:oleObj>
          </a:graphicData>
        </a:graphic>
      </p:graphicFrame>
      <p:sp>
        <p:nvSpPr>
          <p:cNvPr id="36" name="Rounded Rectangular Callout 35"/>
          <p:cNvSpPr/>
          <p:nvPr/>
        </p:nvSpPr>
        <p:spPr>
          <a:xfrm>
            <a:off x="4410075" y="3511550"/>
            <a:ext cx="1657350" cy="790575"/>
          </a:xfrm>
          <a:prstGeom prst="wedgeRoundRectCallout">
            <a:avLst>
              <a:gd name="adj1" fmla="val 37870"/>
              <a:gd name="adj2" fmla="val 65945"/>
              <a:gd name="adj3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84% of schools are in a good or satisfactory condition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297238" y="908050"/>
            <a:ext cx="1323975" cy="84613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12.2% of P1-P3 pupils are in a class of 18 or less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332163" y="2532063"/>
            <a:ext cx="995362" cy="865187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And 12.2 in secondary</a:t>
            </a:r>
          </a:p>
        </p:txBody>
      </p:sp>
      <p:graphicFrame>
        <p:nvGraphicFramePr>
          <p:cNvPr id="14357" name="Chart 11"/>
          <p:cNvGraphicFramePr>
            <a:graphicFrameLocks/>
          </p:cNvGraphicFramePr>
          <p:nvPr/>
        </p:nvGraphicFramePr>
        <p:xfrm>
          <a:off x="5999163" y="1928813"/>
          <a:ext cx="2927350" cy="2408237"/>
        </p:xfrm>
        <a:graphic>
          <a:graphicData uri="http://schemas.openxmlformats.org/presentationml/2006/ole">
            <p:oleObj spid="_x0000_s14357" r:id="rId15" imgW="2926334" imgH="2408129" progId="Excel.Chart.8">
              <p:embed/>
            </p:oleObj>
          </a:graphicData>
        </a:graphic>
      </p:graphicFrame>
      <p:sp>
        <p:nvSpPr>
          <p:cNvPr id="14358" name="TextBox 12"/>
          <p:cNvSpPr txBox="1">
            <a:spLocks noChangeArrowheads="1"/>
          </p:cNvSpPr>
          <p:nvPr/>
        </p:nvSpPr>
        <p:spPr bwMode="auto">
          <a:xfrm>
            <a:off x="6096000" y="1993900"/>
            <a:ext cx="18732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Calibri" pitchFamily="34" charset="0"/>
              </a:rPr>
              <a:t>Teacher workforce: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4813300" y="2335213"/>
            <a:ext cx="1116013" cy="746125"/>
          </a:xfrm>
          <a:prstGeom prst="wedgeRoundRectCallout">
            <a:avLst>
              <a:gd name="adj1" fmla="val 103766"/>
              <a:gd name="adj2" fmla="val 98281"/>
              <a:gd name="adj3" fmla="val 16667"/>
            </a:avLst>
          </a:prstGeom>
          <a:solidFill>
            <a:schemeClr val="accent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77% of all teachers are female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167063" y="1851025"/>
            <a:ext cx="1433512" cy="873125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/>
              <a:t>Pupil-teacher ratio is 16.7 in primary</a:t>
            </a:r>
          </a:p>
        </p:txBody>
      </p:sp>
      <p:sp>
        <p:nvSpPr>
          <p:cNvPr id="14361" name="TextBox 10"/>
          <p:cNvSpPr txBox="1">
            <a:spLocks noChangeArrowheads="1"/>
          </p:cNvSpPr>
          <p:nvPr/>
        </p:nvSpPr>
        <p:spPr bwMode="auto">
          <a:xfrm>
            <a:off x="6229350" y="4148138"/>
            <a:ext cx="201453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Calibri" pitchFamily="34" charset="0"/>
              </a:rPr>
              <a:t>Condition of schools:</a:t>
            </a:r>
          </a:p>
        </p:txBody>
      </p:sp>
      <p:sp>
        <p:nvSpPr>
          <p:cNvPr id="5" name="Rectangle 4"/>
          <p:cNvSpPr/>
          <p:nvPr/>
        </p:nvSpPr>
        <p:spPr>
          <a:xfrm>
            <a:off x="4600575" y="5661025"/>
            <a:ext cx="4356100" cy="1016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/>
              <a:t>Early learning and childcare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1200" dirty="0"/>
              <a:t>Around 120,000 2-5 year olds receive the entitlement to 600 hours free early learning and childcare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GB" sz="1200" dirty="0"/>
              <a:t>The free entitlement to 600 hours of free early learning and childcare is provided in nearly 2,500 nursery settings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59275" y="2044700"/>
            <a:ext cx="1963738" cy="4121150"/>
          </a:xfrm>
          <a:prstGeom prst="rect">
            <a:avLst/>
          </a:prstGeom>
          <a:solidFill>
            <a:srgbClr val="F8E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79375" y="2636838"/>
            <a:ext cx="3228975" cy="40322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2" name="Oval 21"/>
          <p:cNvSpPr/>
          <p:nvPr/>
        </p:nvSpPr>
        <p:spPr>
          <a:xfrm flipH="1">
            <a:off x="3419475" y="63500"/>
            <a:ext cx="3529013" cy="1412875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chemeClr val="bg1"/>
                </a:solidFill>
              </a:rPr>
              <a:t> No matter what data we use,   or which aspect of attainment we look at,  there is a clear gap between children from more deprived  and less deprived</a:t>
            </a:r>
            <a:r>
              <a:rPr lang="en-GB" sz="1400" dirty="0">
                <a:solidFill>
                  <a:schemeClr val="bg1"/>
                </a:solidFill>
              </a:rPr>
              <a:t> </a:t>
            </a:r>
            <a:r>
              <a:rPr lang="en-GB" sz="1400" b="1" dirty="0">
                <a:solidFill>
                  <a:schemeClr val="bg1"/>
                </a:solidFill>
              </a:rPr>
              <a:t>backgrounds.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7019925" y="769938"/>
            <a:ext cx="2043113" cy="962025"/>
          </a:xfrm>
          <a:prstGeom prst="wedgeRoundRectCallout">
            <a:avLst>
              <a:gd name="adj1" fmla="val 4757"/>
              <a:gd name="adj2" fmla="val -71146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i="1" dirty="0">
                <a:solidFill>
                  <a:schemeClr val="accent5"/>
                </a:solidFill>
              </a:rPr>
              <a:t> “There is significant variation in attainment between individual councils, schools and groups of pupils.”</a:t>
            </a:r>
          </a:p>
        </p:txBody>
      </p:sp>
      <p:sp>
        <p:nvSpPr>
          <p:cNvPr id="1045" name="Rectangle 1044"/>
          <p:cNvSpPr/>
          <p:nvPr/>
        </p:nvSpPr>
        <p:spPr>
          <a:xfrm>
            <a:off x="1835150" y="3860800"/>
            <a:ext cx="265113" cy="20161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144463" y="55563"/>
            <a:ext cx="3097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Attainment</a:t>
            </a:r>
          </a:p>
        </p:txBody>
      </p:sp>
      <p:pic>
        <p:nvPicPr>
          <p:cNvPr id="16391" name="Picture 2" descr="Accounts Commiss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3075" y="241300"/>
            <a:ext cx="2225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44" name="Diagram 1043"/>
          <p:cNvGraphicFramePr/>
          <p:nvPr/>
        </p:nvGraphicFramePr>
        <p:xfrm>
          <a:off x="48486" y="3312413"/>
          <a:ext cx="3225196" cy="2983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3433459" y="1628800"/>
          <a:ext cx="2448272" cy="4921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5024438" y="3313113"/>
            <a:ext cx="9413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20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8313" y="442913"/>
            <a:ext cx="3024187" cy="1201737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schemeClr val="tx2"/>
                </a:solidFill>
                <a:latin typeface="+mn-lt"/>
              </a:rPr>
              <a:t>Attainment is rising: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200" dirty="0">
                <a:solidFill>
                  <a:schemeClr val="tx2"/>
                </a:solidFill>
                <a:latin typeface="+mn-lt"/>
              </a:rPr>
              <a:t>Very few young people leave school with no or very low levels of qualifications (2.1% in 14/15)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200" dirty="0">
                <a:solidFill>
                  <a:schemeClr val="tx2"/>
                </a:solidFill>
                <a:latin typeface="+mn-lt"/>
              </a:rPr>
              <a:t>152,701 Higher passes in 2016, up more than 40,000 since 2006</a:t>
            </a:r>
          </a:p>
        </p:txBody>
      </p:sp>
      <p:pic>
        <p:nvPicPr>
          <p:cNvPr id="16396" name="Picture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10275" y="4508500"/>
            <a:ext cx="3259138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7" name="Rectangle 4"/>
          <p:cNvSpPr>
            <a:spLocks noChangeArrowheads="1"/>
          </p:cNvSpPr>
          <p:nvPr/>
        </p:nvSpPr>
        <p:spPr bwMode="auto">
          <a:xfrm>
            <a:off x="842963" y="1628775"/>
            <a:ext cx="24622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solidFill>
                  <a:schemeClr val="tx2"/>
                </a:solidFill>
                <a:latin typeface="Calibri" pitchFamily="34" charset="0"/>
              </a:rPr>
              <a:t>Positive destinations </a:t>
            </a:r>
            <a:r>
              <a:rPr lang="en-GB" sz="1200">
                <a:solidFill>
                  <a:schemeClr val="tx2"/>
                </a:solidFill>
                <a:latin typeface="Calibri" pitchFamily="34" charset="0"/>
              </a:rPr>
              <a:t>for our young people are rising -  </a:t>
            </a:r>
            <a:r>
              <a:rPr lang="en-GB" sz="1200" b="1">
                <a:solidFill>
                  <a:schemeClr val="tx2"/>
                </a:solidFill>
                <a:latin typeface="Calibri" pitchFamily="34" charset="0"/>
              </a:rPr>
              <a:t>92%</a:t>
            </a:r>
            <a:r>
              <a:rPr lang="en-GB" sz="1200">
                <a:solidFill>
                  <a:schemeClr val="tx2"/>
                </a:solidFill>
                <a:latin typeface="Calibri" pitchFamily="34" charset="0"/>
              </a:rPr>
              <a:t> of 2014/15 school leavers were in a positive follow up destination in March 2016. </a:t>
            </a:r>
          </a:p>
        </p:txBody>
      </p:sp>
      <p:graphicFrame>
        <p:nvGraphicFramePr>
          <p:cNvPr id="16398" name="Chart 6"/>
          <p:cNvGraphicFramePr>
            <a:graphicFrameLocks/>
          </p:cNvGraphicFramePr>
          <p:nvPr/>
        </p:nvGraphicFramePr>
        <p:xfrm>
          <a:off x="-107950" y="1482725"/>
          <a:ext cx="1439863" cy="1154113"/>
        </p:xfrm>
        <a:graphic>
          <a:graphicData uri="http://schemas.openxmlformats.org/presentationml/2006/ole">
            <p:oleObj spid="_x0000_s16398" r:id="rId16" imgW="1438781" imgH="1158340" progId="Excel.Chart.8">
              <p:embed/>
            </p:oleObj>
          </a:graphicData>
        </a:graphic>
      </p:graphicFrame>
      <p:sp>
        <p:nvSpPr>
          <p:cNvPr id="16399" name="TextBox 10"/>
          <p:cNvSpPr txBox="1">
            <a:spLocks noChangeArrowheads="1"/>
          </p:cNvSpPr>
          <p:nvPr/>
        </p:nvSpPr>
        <p:spPr bwMode="auto">
          <a:xfrm>
            <a:off x="144463" y="2919413"/>
            <a:ext cx="30972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alibri" pitchFamily="34" charset="0"/>
              </a:rPr>
              <a:t>The </a:t>
            </a:r>
            <a:r>
              <a:rPr lang="en-GB" sz="1200" b="1">
                <a:latin typeface="Calibri" pitchFamily="34" charset="0"/>
              </a:rPr>
              <a:t>Scottish Survey of Literacy and Numeracy </a:t>
            </a:r>
            <a:r>
              <a:rPr lang="en-GB" sz="1200">
                <a:latin typeface="Calibri" pitchFamily="34" charset="0"/>
              </a:rPr>
              <a:t>shows that: 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010275" y="2295525"/>
            <a:ext cx="3027363" cy="17081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sx="1000" sy="1000" algn="tl" rotWithShape="0">
              <a:schemeClr val="tx1"/>
            </a:outerShdw>
          </a:effectLst>
          <a:extLst/>
        </p:spPr>
      </p:pic>
      <p:sp>
        <p:nvSpPr>
          <p:cNvPr id="13" name="Left-Up Arrow 12"/>
          <p:cNvSpPr/>
          <p:nvPr/>
        </p:nvSpPr>
        <p:spPr>
          <a:xfrm>
            <a:off x="5965825" y="4003675"/>
            <a:ext cx="477838" cy="309563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Left-Up Arrow 13"/>
          <p:cNvSpPr/>
          <p:nvPr/>
        </p:nvSpPr>
        <p:spPr>
          <a:xfrm>
            <a:off x="5889625" y="6165850"/>
            <a:ext cx="433388" cy="28733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0" name="Picture 19"/>
          <p:cNvPicPr/>
          <p:nvPr/>
        </p:nvPicPr>
        <p:blipFill>
          <a:blip r:embed="rId1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 rot="16200000">
            <a:off x="121131" y="735496"/>
            <a:ext cx="531495" cy="616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4605338" y="876300"/>
            <a:ext cx="3854450" cy="2330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61225" y="3822700"/>
            <a:ext cx="1468438" cy="23288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755650" y="2366963"/>
            <a:ext cx="1944688" cy="3771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11" name="Diagram 10"/>
          <p:cNvGraphicFramePr/>
          <p:nvPr/>
        </p:nvGraphicFramePr>
        <p:xfrm>
          <a:off x="4768184" y="172739"/>
          <a:ext cx="4920207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7" name="TextBox 11"/>
          <p:cNvSpPr txBox="1">
            <a:spLocks noChangeArrowheads="1"/>
          </p:cNvSpPr>
          <p:nvPr/>
        </p:nvSpPr>
        <p:spPr bwMode="auto">
          <a:xfrm>
            <a:off x="158750" y="439738"/>
            <a:ext cx="2693988" cy="1169987"/>
          </a:xfrm>
          <a:prstGeom prst="rect">
            <a:avLst/>
          </a:prstGeom>
          <a:solidFill>
            <a:schemeClr val="accent2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Calibri" pitchFamily="34" charset="0"/>
              </a:rPr>
              <a:t>Education is the largest service area – The </a:t>
            </a:r>
            <a:r>
              <a:rPr lang="en-GB" sz="1400" b="1">
                <a:solidFill>
                  <a:schemeClr val="bg1"/>
                </a:solidFill>
                <a:latin typeface="Calibri" pitchFamily="34" charset="0"/>
              </a:rPr>
              <a:t>32 councils </a:t>
            </a:r>
            <a:r>
              <a:rPr lang="en-GB" sz="1400">
                <a:solidFill>
                  <a:schemeClr val="bg1"/>
                </a:solidFill>
                <a:latin typeface="Calibri" pitchFamily="34" charset="0"/>
              </a:rPr>
              <a:t>plan to spend </a:t>
            </a:r>
            <a:r>
              <a:rPr lang="en-GB" sz="1400" b="1">
                <a:solidFill>
                  <a:schemeClr val="bg1"/>
                </a:solidFill>
                <a:latin typeface="Calibri" pitchFamily="34" charset="0"/>
              </a:rPr>
              <a:t>41% </a:t>
            </a:r>
            <a:r>
              <a:rPr lang="en-GB" sz="1400">
                <a:solidFill>
                  <a:schemeClr val="bg1"/>
                </a:solidFill>
                <a:latin typeface="Calibri" pitchFamily="34" charset="0"/>
              </a:rPr>
              <a:t>of service expenditure on </a:t>
            </a:r>
            <a:r>
              <a:rPr lang="en-GB" sz="1400" b="1">
                <a:solidFill>
                  <a:schemeClr val="bg1"/>
                </a:solidFill>
                <a:latin typeface="Calibri" pitchFamily="34" charset="0"/>
              </a:rPr>
              <a:t>education</a:t>
            </a:r>
            <a:r>
              <a:rPr lang="en-GB" sz="1400">
                <a:solidFill>
                  <a:schemeClr val="bg1"/>
                </a:solidFill>
                <a:latin typeface="Calibri" pitchFamily="34" charset="0"/>
              </a:rPr>
              <a:t> in 2016-17</a:t>
            </a:r>
          </a:p>
          <a:p>
            <a:endParaRPr lang="en-GB" sz="1400">
              <a:latin typeface="Calibri" pitchFamily="34" charset="0"/>
            </a:endParaRPr>
          </a:p>
        </p:txBody>
      </p:sp>
      <p:graphicFrame>
        <p:nvGraphicFramePr>
          <p:cNvPr id="18438" name="Chart 6"/>
          <p:cNvGraphicFramePr>
            <a:graphicFrameLocks/>
          </p:cNvGraphicFramePr>
          <p:nvPr/>
        </p:nvGraphicFramePr>
        <p:xfrm>
          <a:off x="287338" y="2781300"/>
          <a:ext cx="4572000" cy="2743200"/>
        </p:xfrm>
        <a:graphic>
          <a:graphicData uri="http://schemas.openxmlformats.org/presentationml/2006/ole">
            <p:oleObj spid="_x0000_s18438" r:id="rId8" imgW="4572396" imgH="2743438" progId="Excel.Chart.8">
              <p:embed/>
            </p:oleObj>
          </a:graphicData>
        </a:graphic>
      </p:graphicFrame>
      <p:sp>
        <p:nvSpPr>
          <p:cNvPr id="3" name="Rounded Rectangular Callout 2"/>
          <p:cNvSpPr/>
          <p:nvPr/>
        </p:nvSpPr>
        <p:spPr>
          <a:xfrm>
            <a:off x="1989138" y="5762625"/>
            <a:ext cx="1728787" cy="936625"/>
          </a:xfrm>
          <a:prstGeom prst="wedgeRoundRectCallout">
            <a:avLst>
              <a:gd name="adj1" fmla="val -12565"/>
              <a:gd name="adj2" fmla="val -1033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>
                <a:solidFill>
                  <a:schemeClr val="bg1"/>
                </a:solidFill>
              </a:rPr>
              <a:t>All teachers in schools and those centrally employed by LAs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141288" y="5562600"/>
            <a:ext cx="1511300" cy="1150938"/>
          </a:xfrm>
          <a:prstGeom prst="wedgeRoundRectCallout">
            <a:avLst>
              <a:gd name="adj1" fmla="val 34598"/>
              <a:gd name="adj2" fmla="val -71313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>
                <a:solidFill>
                  <a:schemeClr val="bg1"/>
                </a:solidFill>
              </a:rPr>
              <a:t>All non-teaching staff employed in schools and non-teaching staff employed by LA education services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100013" y="2036763"/>
            <a:ext cx="1874837" cy="1169987"/>
          </a:xfrm>
          <a:prstGeom prst="wedgeRoundRectCallout">
            <a:avLst>
              <a:gd name="adj1" fmla="val 32840"/>
              <a:gd name="adj2" fmla="val 7754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>
                <a:solidFill>
                  <a:schemeClr val="bg1"/>
                </a:solidFill>
              </a:rPr>
              <a:t>Running school buildings, school meals, school transport, textbooks </a:t>
            </a:r>
            <a:r>
              <a:rPr lang="en-GB" altLang="en-US" sz="1200" b="1" dirty="0" err="1">
                <a:solidFill>
                  <a:schemeClr val="bg1"/>
                </a:solidFill>
              </a:rPr>
              <a:t>etc</a:t>
            </a:r>
            <a:r>
              <a:rPr lang="en-GB" altLang="en-US" sz="1200" b="1" dirty="0">
                <a:solidFill>
                  <a:schemeClr val="bg1"/>
                </a:solidFill>
              </a:rPr>
              <a:t>, some elements of unitary charge payments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11125" y="3500438"/>
            <a:ext cx="936625" cy="1847850"/>
          </a:xfrm>
          <a:prstGeom prst="wedgeRoundRectCallout">
            <a:avLst>
              <a:gd name="adj1" fmla="val 87024"/>
              <a:gd name="adj2" fmla="val -10804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1200" b="1" dirty="0">
                <a:solidFill>
                  <a:schemeClr val="bg1"/>
                </a:solidFill>
              </a:rPr>
              <a:t>Services purchased to support delivery (e.g. IT or finance bought within an LA)</a:t>
            </a:r>
          </a:p>
        </p:txBody>
      </p:sp>
      <p:sp>
        <p:nvSpPr>
          <p:cNvPr id="18443" name="TextBox 9"/>
          <p:cNvSpPr txBox="1">
            <a:spLocks noChangeArrowheads="1"/>
          </p:cNvSpPr>
          <p:nvPr/>
        </p:nvSpPr>
        <p:spPr bwMode="auto">
          <a:xfrm>
            <a:off x="7943850" y="260350"/>
            <a:ext cx="11890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alibri" pitchFamily="34" charset="0"/>
              </a:rPr>
              <a:t>Average spend per pupil of £4,814</a:t>
            </a:r>
          </a:p>
        </p:txBody>
      </p:sp>
      <p:sp>
        <p:nvSpPr>
          <p:cNvPr id="18444" name="TextBox 18"/>
          <p:cNvSpPr txBox="1">
            <a:spLocks noChangeArrowheads="1"/>
          </p:cNvSpPr>
          <p:nvPr/>
        </p:nvSpPr>
        <p:spPr bwMode="auto">
          <a:xfrm>
            <a:off x="5337175" y="173038"/>
            <a:ext cx="11525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alibri" pitchFamily="34" charset="0"/>
              </a:rPr>
              <a:t>Average spend per pupil of £6,790</a:t>
            </a:r>
          </a:p>
        </p:txBody>
      </p:sp>
      <p:graphicFrame>
        <p:nvGraphicFramePr>
          <p:cNvPr id="21" name="Chart 20"/>
          <p:cNvGraphicFramePr>
            <a:graphicFrameLocks/>
          </p:cNvGraphicFramePr>
          <p:nvPr/>
        </p:nvGraphicFramePr>
        <p:xfrm>
          <a:off x="4013473" y="3957208"/>
          <a:ext cx="4432857" cy="2687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8446" name="TextBox 21"/>
          <p:cNvSpPr txBox="1">
            <a:spLocks noChangeArrowheads="1"/>
          </p:cNvSpPr>
          <p:nvPr/>
        </p:nvSpPr>
        <p:spPr bwMode="auto">
          <a:xfrm>
            <a:off x="4013200" y="3817938"/>
            <a:ext cx="46640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 b="1">
                <a:latin typeface="Calibri" pitchFamily="34" charset="0"/>
              </a:rPr>
              <a:t>Average spend per pupil in primary, by local authority</a:t>
            </a:r>
          </a:p>
        </p:txBody>
      </p:sp>
      <p:sp>
        <p:nvSpPr>
          <p:cNvPr id="23" name="Oval 22"/>
          <p:cNvSpPr/>
          <p:nvPr/>
        </p:nvSpPr>
        <p:spPr>
          <a:xfrm>
            <a:off x="6980238" y="6015038"/>
            <a:ext cx="863600" cy="431800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48" name="TextBox 23"/>
          <p:cNvSpPr txBox="1">
            <a:spLocks noChangeArrowheads="1"/>
          </p:cNvSpPr>
          <p:nvPr/>
        </p:nvSpPr>
        <p:spPr bwMode="auto">
          <a:xfrm>
            <a:off x="6345238" y="5376863"/>
            <a:ext cx="11080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000">
                <a:latin typeface="Calibri" pitchFamily="34" charset="0"/>
              </a:rPr>
              <a:t>Island authorities</a:t>
            </a:r>
          </a:p>
        </p:txBody>
      </p:sp>
      <p:sp>
        <p:nvSpPr>
          <p:cNvPr id="18449" name="TextBox 24"/>
          <p:cNvSpPr txBox="1">
            <a:spLocks noChangeArrowheads="1"/>
          </p:cNvSpPr>
          <p:nvPr/>
        </p:nvSpPr>
        <p:spPr bwMode="auto">
          <a:xfrm>
            <a:off x="141288" y="77788"/>
            <a:ext cx="4464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Spending on education by local authorities 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8667750" y="701675"/>
            <a:ext cx="193675" cy="3508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Right Arrow 29"/>
          <p:cNvSpPr/>
          <p:nvPr/>
        </p:nvSpPr>
        <p:spPr>
          <a:xfrm>
            <a:off x="6345238" y="407988"/>
            <a:ext cx="360362" cy="176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3" name="Rectangular Callout 32"/>
          <p:cNvSpPr/>
          <p:nvPr/>
        </p:nvSpPr>
        <p:spPr>
          <a:xfrm>
            <a:off x="3433763" y="530225"/>
            <a:ext cx="1498600" cy="1044575"/>
          </a:xfrm>
          <a:prstGeom prst="wedgeRectCallout">
            <a:avLst>
              <a:gd name="adj1" fmla="val 80279"/>
              <a:gd name="adj2" fmla="val -23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tx1"/>
                </a:solidFill>
              </a:rPr>
              <a:t>Councils spent £4.8 </a:t>
            </a:r>
            <a:r>
              <a:rPr lang="en-GB" sz="1400" dirty="0" err="1">
                <a:solidFill>
                  <a:schemeClr val="tx1"/>
                </a:solidFill>
              </a:rPr>
              <a:t>bn</a:t>
            </a:r>
            <a:r>
              <a:rPr lang="en-GB" sz="1400" dirty="0">
                <a:solidFill>
                  <a:schemeClr val="tx1"/>
                </a:solidFill>
              </a:rPr>
              <a:t> on education in 2014-15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2081213" y="1773238"/>
            <a:ext cx="2101850" cy="900112"/>
          </a:xfrm>
          <a:prstGeom prst="wedgeRectCallout">
            <a:avLst>
              <a:gd name="adj1" fmla="val -20833"/>
              <a:gd name="adj2" fmla="val 7668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tx1"/>
                </a:solidFill>
              </a:rPr>
              <a:t>Over half of spend on primary, secondary and special education is on teachers</a:t>
            </a:r>
          </a:p>
        </p:txBody>
      </p:sp>
      <p:sp>
        <p:nvSpPr>
          <p:cNvPr id="35" name="Rectangular Callout 34"/>
          <p:cNvSpPr/>
          <p:nvPr/>
        </p:nvSpPr>
        <p:spPr>
          <a:xfrm>
            <a:off x="7596188" y="4252913"/>
            <a:ext cx="1363662" cy="1130300"/>
          </a:xfrm>
          <a:prstGeom prst="wedgeRectCallout">
            <a:avLst>
              <a:gd name="adj1" fmla="val -85948"/>
              <a:gd name="adj2" fmla="val 35449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tx1"/>
                </a:solidFill>
              </a:rPr>
              <a:t>There is wide variation between councils in spend per pupil </a:t>
            </a:r>
          </a:p>
        </p:txBody>
      </p:sp>
      <p:sp>
        <p:nvSpPr>
          <p:cNvPr id="18455" name="TextBox 25"/>
          <p:cNvSpPr txBox="1">
            <a:spLocks noChangeArrowheads="1"/>
          </p:cNvSpPr>
          <p:nvPr/>
        </p:nvSpPr>
        <p:spPr bwMode="auto">
          <a:xfrm>
            <a:off x="4356100" y="2670175"/>
            <a:ext cx="1133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200">
                <a:latin typeface="Calibri" pitchFamily="34" charset="0"/>
              </a:rPr>
              <a:t>Average spend per child of around £2,900 a year</a:t>
            </a:r>
          </a:p>
        </p:txBody>
      </p:sp>
      <p:sp>
        <p:nvSpPr>
          <p:cNvPr id="27" name="Right Arrow 26"/>
          <p:cNvSpPr/>
          <p:nvPr/>
        </p:nvSpPr>
        <p:spPr>
          <a:xfrm>
            <a:off x="5337175" y="2909888"/>
            <a:ext cx="360363" cy="176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4786313" y="5948363"/>
            <a:ext cx="4127500" cy="82391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4775200" y="5938838"/>
            <a:ext cx="4129088" cy="1060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Others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+mn-lt"/>
              </a:rPr>
              <a:t>A range of other partners support children’s learning including private and third sector providers; local community organisations and charities as well as other local services such as social work, the police, employers, colleges and universities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b="1" dirty="0">
              <a:latin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55975" y="2338388"/>
            <a:ext cx="2519363" cy="2592387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584575" y="2387600"/>
            <a:ext cx="2087563" cy="2195513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727450" y="2384425"/>
            <a:ext cx="1800225" cy="1809750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925888" y="2414588"/>
            <a:ext cx="1368425" cy="1403350"/>
          </a:xfrm>
          <a:prstGeom prst="ellipse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Oval 1"/>
          <p:cNvSpPr/>
          <p:nvPr/>
        </p:nvSpPr>
        <p:spPr>
          <a:xfrm>
            <a:off x="4105275" y="2397125"/>
            <a:ext cx="1008063" cy="1008063"/>
          </a:xfrm>
          <a:prstGeom prst="ellipse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464" name="TextBox 4"/>
          <p:cNvSpPr txBox="1">
            <a:spLocks noChangeArrowheads="1"/>
          </p:cNvSpPr>
          <p:nvPr/>
        </p:nvSpPr>
        <p:spPr bwMode="auto">
          <a:xfrm>
            <a:off x="4256088" y="3405188"/>
            <a:ext cx="828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Calibri" pitchFamily="34" charset="0"/>
              </a:rPr>
              <a:t>Parents</a:t>
            </a:r>
          </a:p>
        </p:txBody>
      </p:sp>
      <p:sp>
        <p:nvSpPr>
          <p:cNvPr id="19465" name="TextBox 6"/>
          <p:cNvSpPr txBox="1">
            <a:spLocks noChangeArrowheads="1"/>
          </p:cNvSpPr>
          <p:nvPr/>
        </p:nvSpPr>
        <p:spPr bwMode="auto">
          <a:xfrm>
            <a:off x="3971925" y="3808413"/>
            <a:ext cx="13287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Calibri" pitchFamily="34" charset="0"/>
              </a:rPr>
              <a:t>School</a:t>
            </a:r>
          </a:p>
        </p:txBody>
      </p:sp>
      <p:sp>
        <p:nvSpPr>
          <p:cNvPr id="19466" name="TextBox 8"/>
          <p:cNvSpPr txBox="1">
            <a:spLocks noChangeArrowheads="1"/>
          </p:cNvSpPr>
          <p:nvPr/>
        </p:nvSpPr>
        <p:spPr bwMode="auto">
          <a:xfrm>
            <a:off x="4327525" y="4194175"/>
            <a:ext cx="7572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Calibri" pitchFamily="34" charset="0"/>
              </a:rPr>
              <a:t>Local</a:t>
            </a:r>
          </a:p>
        </p:txBody>
      </p:sp>
      <p:sp>
        <p:nvSpPr>
          <p:cNvPr id="19467" name="TextBox 10"/>
          <p:cNvSpPr txBox="1">
            <a:spLocks noChangeArrowheads="1"/>
          </p:cNvSpPr>
          <p:nvPr/>
        </p:nvSpPr>
        <p:spPr bwMode="auto">
          <a:xfrm>
            <a:off x="4271963" y="4591050"/>
            <a:ext cx="10271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Calibri" pitchFamily="34" charset="0"/>
              </a:rPr>
              <a:t>National</a:t>
            </a:r>
          </a:p>
        </p:txBody>
      </p:sp>
      <p:sp>
        <p:nvSpPr>
          <p:cNvPr id="19468" name="TextBox 23"/>
          <p:cNvSpPr txBox="1">
            <a:spLocks noChangeArrowheads="1"/>
          </p:cNvSpPr>
          <p:nvPr/>
        </p:nvSpPr>
        <p:spPr bwMode="auto">
          <a:xfrm>
            <a:off x="141288" y="77788"/>
            <a:ext cx="4464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latin typeface="Calibri" pitchFamily="34" charset="0"/>
              </a:rPr>
              <a:t>How is Education in Scotland run now?</a:t>
            </a:r>
          </a:p>
        </p:txBody>
      </p:sp>
      <p:sp>
        <p:nvSpPr>
          <p:cNvPr id="19469" name="TextBox 25"/>
          <p:cNvSpPr txBox="1">
            <a:spLocks noChangeArrowheads="1"/>
          </p:cNvSpPr>
          <p:nvPr/>
        </p:nvSpPr>
        <p:spPr bwMode="auto">
          <a:xfrm>
            <a:off x="111125" y="390525"/>
            <a:ext cx="6764338" cy="523875"/>
          </a:xfrm>
          <a:prstGeom prst="rect">
            <a:avLst/>
          </a:prstGeom>
          <a:solidFill>
            <a:schemeClr val="accent2"/>
          </a:solidFill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Calibri" pitchFamily="34" charset="0"/>
              </a:rPr>
              <a:t>The Scottish Government, local government, national agencies and other bodies each play different roles in governing, leading and supporting the delivery of education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2075" y="5445125"/>
            <a:ext cx="3235325" cy="13303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131763" y="5438775"/>
            <a:ext cx="3157537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Scottish Government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Develops national policy and sets overall direction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Gives majority of funding to local authorities for education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Legal duty to improve education and powers to raise standards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Legal duty to promote involvement of parents in education</a:t>
            </a:r>
          </a:p>
        </p:txBody>
      </p:sp>
      <p:sp>
        <p:nvSpPr>
          <p:cNvPr id="19472" name="TextBox 31"/>
          <p:cNvSpPr txBox="1">
            <a:spLocks noChangeArrowheads="1"/>
          </p:cNvSpPr>
          <p:nvPr/>
        </p:nvSpPr>
        <p:spPr bwMode="auto">
          <a:xfrm>
            <a:off x="4340225" y="2724150"/>
            <a:ext cx="576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400">
                <a:solidFill>
                  <a:schemeClr val="bg1"/>
                </a:solidFill>
                <a:latin typeface="Calibri" pitchFamily="34" charset="0"/>
              </a:rPr>
              <a:t>Child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11125" y="4449763"/>
            <a:ext cx="3032125" cy="9382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11125" y="4449763"/>
            <a:ext cx="2947988" cy="900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+mn-lt"/>
              </a:rPr>
              <a:t>Education Scotland</a:t>
            </a:r>
            <a:endParaRPr lang="en-GB" sz="1050" dirty="0">
              <a:solidFill>
                <a:prstClr val="black"/>
              </a:solidFill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solidFill>
                  <a:prstClr val="black"/>
                </a:solidFill>
                <a:latin typeface="+mn-lt"/>
              </a:rPr>
              <a:t>Supports quality and improvement 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solidFill>
                  <a:prstClr val="black"/>
                </a:solidFill>
                <a:latin typeface="+mn-lt"/>
              </a:rPr>
              <a:t>Responsible for supporting schools to deliver Curriculum for Excellence and for school inspection.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176588" y="4632325"/>
            <a:ext cx="606425" cy="8128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3143250" y="1993900"/>
            <a:ext cx="782638" cy="61118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378075" y="1204913"/>
            <a:ext cx="1014413" cy="78898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408238" y="1241425"/>
            <a:ext cx="954087" cy="739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8 Universities</a:t>
            </a:r>
            <a:r>
              <a:rPr lang="en-GB" sz="1050" dirty="0">
                <a:latin typeface="+mn-lt"/>
              </a:rPr>
              <a:t>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Provide teacher education</a:t>
            </a:r>
            <a:endParaRPr lang="en-GB" sz="1200" b="1" u="sng" dirty="0">
              <a:latin typeface="+mn-lt"/>
            </a:endParaRPr>
          </a:p>
        </p:txBody>
      </p:sp>
      <p:cxnSp>
        <p:nvCxnSpPr>
          <p:cNvPr id="19" name="Straight Connector 18"/>
          <p:cNvCxnSpPr>
            <a:endCxn id="55" idx="3"/>
          </p:cNvCxnSpPr>
          <p:nvPr/>
        </p:nvCxnSpPr>
        <p:spPr>
          <a:xfrm flipH="1" flipV="1">
            <a:off x="2884488" y="3987800"/>
            <a:ext cx="679450" cy="27781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49563" y="3092450"/>
            <a:ext cx="644525" cy="274638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791200" y="4348163"/>
            <a:ext cx="3113088" cy="155098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5791200" y="4351338"/>
            <a:ext cx="3198813" cy="154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32 Local Authorities (as Education Authority)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Duty to provide “adequate and efficient” school education and early years provision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solidFill>
                  <a:prstClr val="black"/>
                </a:solidFill>
                <a:latin typeface="+mn-lt"/>
              </a:rPr>
              <a:t>Employment of </a:t>
            </a:r>
            <a:r>
              <a:rPr lang="en-GB" sz="1050" dirty="0">
                <a:latin typeface="+mn-lt"/>
              </a:rPr>
              <a:t>school and some early years staff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solidFill>
                  <a:prstClr val="black"/>
                </a:solidFill>
                <a:latin typeface="+mn-lt"/>
              </a:rPr>
              <a:t>Decide how much money to give to schools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Number of other duties, for example; providing for additional support needs; consulting on school estate, arranging school transport, school opening, closing and holiday dates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31763" y="2605088"/>
            <a:ext cx="2698750" cy="90328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6316663" y="1154113"/>
            <a:ext cx="2084387" cy="1060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Scottish Qualifications Authority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Develops school examinations and awards school qualifications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Also has responsibility for other qualifications (such as </a:t>
            </a:r>
            <a:r>
              <a:rPr lang="en-GB" sz="1050" dirty="0" err="1">
                <a:latin typeface="+mn-lt"/>
              </a:rPr>
              <a:t>HNC’s</a:t>
            </a:r>
            <a:r>
              <a:rPr lang="en-GB" sz="1050" dirty="0">
                <a:latin typeface="+mn-lt"/>
              </a:rPr>
              <a:t>)</a:t>
            </a:r>
          </a:p>
        </p:txBody>
      </p:sp>
      <p:cxnSp>
        <p:nvCxnSpPr>
          <p:cNvPr id="53" name="Straight Connector 52"/>
          <p:cNvCxnSpPr>
            <a:stCxn id="122" idx="3"/>
            <a:endCxn id="10" idx="1"/>
          </p:cNvCxnSpPr>
          <p:nvPr/>
        </p:nvCxnSpPr>
        <p:spPr>
          <a:xfrm>
            <a:off x="2146300" y="2235200"/>
            <a:ext cx="1577975" cy="4826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14300" y="3586163"/>
            <a:ext cx="2770188" cy="8032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57" name="Straight Connector 56"/>
          <p:cNvCxnSpPr/>
          <p:nvPr/>
        </p:nvCxnSpPr>
        <p:spPr>
          <a:xfrm>
            <a:off x="1973263" y="1854200"/>
            <a:ext cx="1809750" cy="78740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7000" y="2605088"/>
            <a:ext cx="2652713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General Teaching Council for Scotland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Sets teaching standards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Accredits teacher training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Oversees induction, professional learning and student placement programmes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780213" y="3186113"/>
            <a:ext cx="2112962" cy="107950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71" name="Straight Connector 70"/>
          <p:cNvCxnSpPr/>
          <p:nvPr/>
        </p:nvCxnSpPr>
        <p:spPr>
          <a:xfrm flipH="1" flipV="1">
            <a:off x="5397500" y="3378200"/>
            <a:ext cx="1397000" cy="79375"/>
          </a:xfrm>
          <a:prstGeom prst="line">
            <a:avLst/>
          </a:prstGeom>
          <a:ln w="158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6804025" y="3190875"/>
            <a:ext cx="2085975" cy="1062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 err="1">
                <a:latin typeface="+mn-lt"/>
              </a:rPr>
              <a:t>Headteachers</a:t>
            </a:r>
            <a:endParaRPr lang="en-GB" sz="1050" b="1" dirty="0"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Day to day running of school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Share responsibility with local authority for management and delivery of curriculum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Some funding decisions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700838" y="2336800"/>
            <a:ext cx="2184400" cy="781050"/>
          </a:xfrm>
          <a:prstGeom prst="rect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6638925" y="2355850"/>
            <a:ext cx="2214563" cy="7381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Early Years staff &amp; Teachers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Deliver day to day care and learning to children in early years settings and schools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41288" y="1949450"/>
            <a:ext cx="2005012" cy="5699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3" name="TextBox 122"/>
          <p:cNvSpPr txBox="1"/>
          <p:nvPr/>
        </p:nvSpPr>
        <p:spPr>
          <a:xfrm>
            <a:off x="111125" y="3651250"/>
            <a:ext cx="2700338" cy="7381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Care Inspectorate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Regulates  and inspects the standard of care services, including in early years, and residential schools</a:t>
            </a:r>
          </a:p>
        </p:txBody>
      </p:sp>
      <p:cxnSp>
        <p:nvCxnSpPr>
          <p:cNvPr id="125" name="Straight Connector 124"/>
          <p:cNvCxnSpPr>
            <a:endCxn id="10" idx="3"/>
          </p:cNvCxnSpPr>
          <p:nvPr/>
        </p:nvCxnSpPr>
        <p:spPr>
          <a:xfrm flipV="1">
            <a:off x="3143250" y="4551363"/>
            <a:ext cx="581025" cy="19367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4972050" y="960438"/>
            <a:ext cx="3892550" cy="13017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130" name="Straight Connector 129"/>
          <p:cNvCxnSpPr/>
          <p:nvPr/>
        </p:nvCxnSpPr>
        <p:spPr>
          <a:xfrm flipH="1">
            <a:off x="5227638" y="2273300"/>
            <a:ext cx="669925" cy="663575"/>
          </a:xfrm>
          <a:prstGeom prst="line">
            <a:avLst/>
          </a:prstGeom>
          <a:ln w="158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4972050" y="996950"/>
            <a:ext cx="3941763" cy="1223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Parents </a:t>
            </a:r>
            <a:r>
              <a:rPr lang="en-GB" sz="1050" dirty="0">
                <a:latin typeface="+mn-lt"/>
              </a:rPr>
              <a:t>have a range of rights and responsibilities, including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b="1" dirty="0">
                <a:latin typeface="+mn-lt"/>
              </a:rPr>
              <a:t>Responsibilities</a:t>
            </a:r>
            <a:r>
              <a:rPr lang="en-GB" sz="1050" dirty="0">
                <a:latin typeface="+mn-lt"/>
              </a:rPr>
              <a:t> to ensure their children: are properly educated at school age; attend school; obey school rules.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b="1" dirty="0">
                <a:latin typeface="+mn-lt"/>
              </a:rPr>
              <a:t>Rights</a:t>
            </a:r>
            <a:r>
              <a:rPr lang="en-GB" sz="1050" dirty="0">
                <a:latin typeface="+mn-lt"/>
              </a:rPr>
              <a:t> to: children being educated in line with their religious/philosophical beliefs; to choose school; to be consulted and appeal against decisions on additional support needs.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b="1" dirty="0">
                <a:latin typeface="+mn-lt"/>
              </a:rPr>
              <a:t>Parent Councils </a:t>
            </a:r>
            <a:r>
              <a:rPr lang="en-GB" sz="1050" dirty="0">
                <a:latin typeface="+mn-lt"/>
              </a:rPr>
              <a:t>represent the voice of parents in their school</a:t>
            </a:r>
            <a:endParaRPr lang="en-GB" sz="1050" i="1" dirty="0">
              <a:latin typeface="+mn-lt"/>
            </a:endParaRPr>
          </a:p>
        </p:txBody>
      </p:sp>
      <p:cxnSp>
        <p:nvCxnSpPr>
          <p:cNvPr id="169" name="Straight Connector 168"/>
          <p:cNvCxnSpPr/>
          <p:nvPr/>
        </p:nvCxnSpPr>
        <p:spPr>
          <a:xfrm>
            <a:off x="5494338" y="3944938"/>
            <a:ext cx="531812" cy="40640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4" name="Rectangle 193"/>
          <p:cNvSpPr/>
          <p:nvPr/>
        </p:nvSpPr>
        <p:spPr>
          <a:xfrm>
            <a:off x="141288" y="992188"/>
            <a:ext cx="2095500" cy="84137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7" name="Rectangle 196"/>
          <p:cNvSpPr/>
          <p:nvPr/>
        </p:nvSpPr>
        <p:spPr>
          <a:xfrm>
            <a:off x="141288" y="996950"/>
            <a:ext cx="207645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solidFill>
                  <a:prstClr val="black"/>
                </a:solidFill>
                <a:latin typeface="+mn-lt"/>
              </a:rPr>
              <a:t>Scottish College for Educational Leadership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solidFill>
                  <a:prstClr val="black"/>
                </a:solidFill>
                <a:latin typeface="+mn-lt"/>
              </a:rPr>
              <a:t>Responsible for developing leadership and programmes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479800" y="982663"/>
            <a:ext cx="1373188" cy="12319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69" name="Straight Connector 68"/>
          <p:cNvCxnSpPr>
            <a:stCxn id="68" idx="2"/>
            <a:endCxn id="2" idx="0"/>
          </p:cNvCxnSpPr>
          <p:nvPr/>
        </p:nvCxnSpPr>
        <p:spPr>
          <a:xfrm>
            <a:off x="4167188" y="2214563"/>
            <a:ext cx="442912" cy="18256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497263" y="992188"/>
            <a:ext cx="1376362" cy="122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Children and Young People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Children have rights to be heard and involved in decisions about their education</a:t>
            </a:r>
          </a:p>
        </p:txBody>
      </p:sp>
      <p:cxnSp>
        <p:nvCxnSpPr>
          <p:cNvPr id="86" name="Straight Connector 85"/>
          <p:cNvCxnSpPr/>
          <p:nvPr/>
        </p:nvCxnSpPr>
        <p:spPr>
          <a:xfrm flipH="1" flipV="1">
            <a:off x="5227638" y="4348163"/>
            <a:ext cx="66675" cy="1651000"/>
          </a:xfrm>
          <a:prstGeom prst="line">
            <a:avLst/>
          </a:prstGeom>
          <a:ln w="158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414713" y="5335588"/>
            <a:ext cx="1266825" cy="143668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050" dirty="0"/>
          </a:p>
        </p:txBody>
      </p:sp>
      <p:cxnSp>
        <p:nvCxnSpPr>
          <p:cNvPr id="106" name="Straight Connector 105"/>
          <p:cNvCxnSpPr/>
          <p:nvPr/>
        </p:nvCxnSpPr>
        <p:spPr>
          <a:xfrm flipH="1">
            <a:off x="5310188" y="2605088"/>
            <a:ext cx="1390650" cy="627062"/>
          </a:xfrm>
          <a:prstGeom prst="line">
            <a:avLst/>
          </a:prstGeom>
          <a:ln w="158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92" idx="0"/>
          </p:cNvCxnSpPr>
          <p:nvPr/>
        </p:nvCxnSpPr>
        <p:spPr>
          <a:xfrm flipH="1">
            <a:off x="4048125" y="4899025"/>
            <a:ext cx="207963" cy="43656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158750" y="1949450"/>
            <a:ext cx="1970088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Scottish Social Services Council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Regulator for the social service workforce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41700" y="5353050"/>
            <a:ext cx="1266825" cy="1223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1" dirty="0">
                <a:latin typeface="+mn-lt"/>
              </a:rPr>
              <a:t>Scottish Qualifications Authority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050" dirty="0">
                <a:latin typeface="+mn-lt"/>
              </a:rPr>
              <a:t>Develops school examinations and awards qualifications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1078</Words>
  <Application>Microsoft Office PowerPoint</Application>
  <PresentationFormat>On-screen Show (4:3)</PresentationFormat>
  <Paragraphs>135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Office Excel Chart</vt:lpstr>
      <vt:lpstr>Slide 1</vt:lpstr>
      <vt:lpstr>Slide 2</vt:lpstr>
      <vt:lpstr>Slide 3</vt:lpstr>
      <vt:lpstr>Slide 4</vt:lpstr>
    </vt:vector>
  </TitlesOfParts>
  <Company>Scottish Government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u202175</dc:creator>
  <cp:lastModifiedBy>lawsod19</cp:lastModifiedBy>
  <cp:revision>108</cp:revision>
  <cp:lastPrinted>2016-10-17T09:11:33Z</cp:lastPrinted>
  <dcterms:created xsi:type="dcterms:W3CDTF">2016-10-11T11:09:29Z</dcterms:created>
  <dcterms:modified xsi:type="dcterms:W3CDTF">2016-12-14T17:36:15Z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A15644929</vt:lpwstr>
  </property>
  <property fmtid="{D5CDD505-2E9C-101B-9397-08002B2CF9AE}" pid="4" name="Objective-Title">
    <vt:lpwstr>Learning analysis - economics - governance facts and figures - October 2016</vt:lpwstr>
  </property>
  <property fmtid="{D5CDD505-2E9C-101B-9397-08002B2CF9AE}" pid="5" name="Objective-Comment">
    <vt:lpwstr>
    </vt:lpwstr>
  </property>
  <property fmtid="{D5CDD505-2E9C-101B-9397-08002B2CF9AE}" pid="6" name="Objective-CreationStamp">
    <vt:filetime>2016-10-13T10:10:41Z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>
    </vt:lpwstr>
  </property>
  <property fmtid="{D5CDD505-2E9C-101B-9397-08002B2CF9AE}" pid="10" name="Objective-ModificationStamp">
    <vt:filetime>2016-11-14T11:40:28Z</vt:filetime>
  </property>
  <property fmtid="{D5CDD505-2E9C-101B-9397-08002B2CF9AE}" pid="11" name="Objective-Owner">
    <vt:lpwstr>Briggs, Joanne J (U202175)</vt:lpwstr>
  </property>
  <property fmtid="{D5CDD505-2E9C-101B-9397-08002B2CF9AE}" pid="12" name="Objective-Path">
    <vt:lpwstr>Objective Global Folder:SG File Plan:Education, careers and employment:Education and skills:General:Research and analysis: Education and skills - general:Learning Analysis Economics: 2012-2017:</vt:lpwstr>
  </property>
  <property fmtid="{D5CDD505-2E9C-101B-9397-08002B2CF9AE}" pid="13" name="Objective-Parent">
    <vt:lpwstr>Learning Analysis Economics: 2012-2017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0.5</vt:lpwstr>
  </property>
  <property fmtid="{D5CDD505-2E9C-101B-9397-08002B2CF9AE}" pid="16" name="Objective-VersionNumber">
    <vt:i4>5</vt:i4>
  </property>
  <property fmtid="{D5CDD505-2E9C-101B-9397-08002B2CF9AE}" pid="17" name="Objective-VersionComment">
    <vt:lpwstr>
    </vt:lpwstr>
  </property>
  <property fmtid="{D5CDD505-2E9C-101B-9397-08002B2CF9AE}" pid="18" name="Objective-FileNumber">
    <vt:lpwstr>
    </vt:lpwstr>
  </property>
  <property fmtid="{D5CDD505-2E9C-101B-9397-08002B2CF9AE}" pid="19" name="Objective-Classification">
    <vt:lpwstr>[Inherited - Not Protectively Marked]</vt:lpwstr>
  </property>
  <property fmtid="{D5CDD505-2E9C-101B-9397-08002B2CF9AE}" pid="20" name="Objective-Caveats">
    <vt:lpwstr>
    </vt:lpwstr>
  </property>
  <property fmtid="{D5CDD505-2E9C-101B-9397-08002B2CF9AE}" pid="21" name="Objective-Date of Original [system]">
    <vt:lpwstr>
    </vt:lpwstr>
  </property>
  <property fmtid="{D5CDD505-2E9C-101B-9397-08002B2CF9AE}" pid="22" name="Objective-Date Received [system]">
    <vt:lpwstr>
    </vt:lpwstr>
  </property>
  <property fmtid="{D5CDD505-2E9C-101B-9397-08002B2CF9AE}" pid="23" name="Objective-SG Web Publication - Category [system]">
    <vt:lpwstr>
    </vt:lpwstr>
  </property>
  <property fmtid="{D5CDD505-2E9C-101B-9397-08002B2CF9AE}" pid="24" name="Objective-SG Web Publication - Category 2 Classification [system]">
    <vt:lpwstr>
    </vt:lpwstr>
  </property>
</Properties>
</file>